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4"/>
  </p:sldMasterIdLst>
  <p:notesMasterIdLst>
    <p:notesMasterId r:id="rId17"/>
  </p:notesMasterIdLst>
  <p:handoutMasterIdLst>
    <p:handoutMasterId r:id="rId18"/>
  </p:handoutMasterIdLst>
  <p:sldIdLst>
    <p:sldId id="257" r:id="rId5"/>
    <p:sldId id="269" r:id="rId6"/>
    <p:sldId id="283" r:id="rId7"/>
    <p:sldId id="273" r:id="rId8"/>
    <p:sldId id="280" r:id="rId9"/>
    <p:sldId id="275" r:id="rId10"/>
    <p:sldId id="276" r:id="rId11"/>
    <p:sldId id="281" r:id="rId12"/>
    <p:sldId id="277" r:id="rId13"/>
    <p:sldId id="282" r:id="rId14"/>
    <p:sldId id="278" r:id="rId15"/>
    <p:sldId id="279" r:id="rId16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029298" initials="J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CC"/>
    <a:srgbClr val="5F7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86620" autoAdjust="0"/>
  </p:normalViewPr>
  <p:slideViewPr>
    <p:cSldViewPr>
      <p:cViewPr varScale="1">
        <p:scale>
          <a:sx n="95" d="100"/>
          <a:sy n="95" d="100"/>
        </p:scale>
        <p:origin x="36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EB87D9C7-ED0B-418A-B9A4-0F4F10076C23}" type="datetimeFigureOut">
              <a:rPr lang="cs-CZ" smtClean="0"/>
              <a:t>24.5.2016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4A65BEA8-065F-419F-A176-E4A36C56F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992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E3235C76-75F1-4FE2-9739-B8C2E251B802}" type="datetimeFigureOut">
              <a:rPr lang="cs-CZ" smtClean="0"/>
              <a:pPr/>
              <a:t>24.5.2016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262" y="4686223"/>
            <a:ext cx="5389240" cy="4440077"/>
          </a:xfrm>
          <a:prstGeom prst="rect">
            <a:avLst/>
          </a:prstGeom>
        </p:spPr>
        <p:txBody>
          <a:bodyPr vert="horz" lIns="90763" tIns="45382" rIns="90763" bIns="45382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0868"/>
            <a:ext cx="2919565" cy="49386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626" y="9370868"/>
            <a:ext cx="2919565" cy="49386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D5FA6284-1126-45B3-9B4C-A09C43E1FE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141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3447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4256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073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073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890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073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665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073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073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249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073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DDBE-7FAB-466F-97DC-1284A230DAF2}" type="datetime1">
              <a:rPr lang="cs-CZ" smtClean="0"/>
              <a:t>24.5.2016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C8ED-D34D-4A39-8417-D3F1B4F59C1D}" type="datetime1">
              <a:rPr lang="cs-CZ" smtClean="0"/>
              <a:t>24.5.2016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FFC5F-E506-42C9-9633-69E74C443B92}" type="datetime1">
              <a:rPr lang="cs-CZ" smtClean="0"/>
              <a:t>24.5.2016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/>
          <p:cNvSpPr/>
          <p:nvPr userDrawn="1"/>
        </p:nvSpPr>
        <p:spPr>
          <a:xfrm>
            <a:off x="0" y="-486"/>
            <a:ext cx="9144000" cy="792088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29000">
                <a:srgbClr val="85C2FF"/>
              </a:gs>
              <a:gs pos="52000">
                <a:srgbClr val="C4D6EB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  <a:effectLst>
            <a:outerShdw blurRad="774700" dist="215900" dir="5400000" sx="92000" sy="92000" algn="t" rotWithShape="0">
              <a:schemeClr val="tx2">
                <a:lumMod val="40000"/>
                <a:lumOff val="60000"/>
                <a:alpha val="4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spc="100" baseline="0" dirty="0" smtClean="0">
                <a:solidFill>
                  <a:srgbClr val="0070C0"/>
                </a:solidFill>
                <a:latin typeface="MS Reference Sans Serif" pitchFamily="34" charset="0"/>
              </a:rPr>
              <a:t>Celní správa České republiky</a:t>
            </a:r>
          </a:p>
        </p:txBody>
      </p:sp>
      <p:sp>
        <p:nvSpPr>
          <p:cNvPr id="19" name="Vývojový diagram: údaje 11"/>
          <p:cNvSpPr/>
          <p:nvPr userDrawn="1"/>
        </p:nvSpPr>
        <p:spPr>
          <a:xfrm>
            <a:off x="5792445" y="6318946"/>
            <a:ext cx="3337883" cy="539054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8491"/>
              <a:gd name="connsiteY0" fmla="*/ 10000 h 10000"/>
              <a:gd name="connsiteX1" fmla="*/ 554 w 8491"/>
              <a:gd name="connsiteY1" fmla="*/ 0 h 10000"/>
              <a:gd name="connsiteX2" fmla="*/ 8491 w 8491"/>
              <a:gd name="connsiteY2" fmla="*/ 0 h 10000"/>
              <a:gd name="connsiteX3" fmla="*/ 8000 w 8491"/>
              <a:gd name="connsiteY3" fmla="*/ 10000 h 10000"/>
              <a:gd name="connsiteX4" fmla="*/ 0 w 8491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91" h="10000">
                <a:moveTo>
                  <a:pt x="0" y="10000"/>
                </a:moveTo>
                <a:cubicBezTo>
                  <a:pt x="185" y="6667"/>
                  <a:pt x="369" y="3333"/>
                  <a:pt x="554" y="0"/>
                </a:cubicBezTo>
                <a:lnTo>
                  <a:pt x="8491" y="0"/>
                </a:lnTo>
                <a:cubicBezTo>
                  <a:pt x="8327" y="3333"/>
                  <a:pt x="8164" y="6667"/>
                  <a:pt x="8000" y="10000"/>
                </a:cubicBezTo>
                <a:lnTo>
                  <a:pt x="0" y="1000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43000">
                <a:srgbClr val="85C2FF"/>
              </a:gs>
              <a:gs pos="10000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810000" y="6520259"/>
            <a:ext cx="1828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8CC54-6190-47BE-B5E8-743B9E4769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3" name="Pěticípá hvězda 12"/>
          <p:cNvSpPr/>
          <p:nvPr userDrawn="1"/>
        </p:nvSpPr>
        <p:spPr bwMode="auto">
          <a:xfrm>
            <a:off x="8201700" y="2133600"/>
            <a:ext cx="609102" cy="539750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4" name="Pěticípá hvězda 13"/>
          <p:cNvSpPr/>
          <p:nvPr userDrawn="1"/>
        </p:nvSpPr>
        <p:spPr bwMode="auto">
          <a:xfrm>
            <a:off x="6858093" y="2276475"/>
            <a:ext cx="667732" cy="581025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5" name="Pěticípá hvězda 14"/>
          <p:cNvSpPr/>
          <p:nvPr userDrawn="1"/>
        </p:nvSpPr>
        <p:spPr bwMode="auto">
          <a:xfrm>
            <a:off x="5651290" y="2857500"/>
            <a:ext cx="793135" cy="760413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" name="Pěticípá hvězda 15"/>
          <p:cNvSpPr/>
          <p:nvPr userDrawn="1"/>
        </p:nvSpPr>
        <p:spPr bwMode="auto">
          <a:xfrm>
            <a:off x="4949357" y="4005263"/>
            <a:ext cx="1029284" cy="792162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7" name="Pěticípá hvězda 16"/>
          <p:cNvSpPr/>
          <p:nvPr userDrawn="1"/>
        </p:nvSpPr>
        <p:spPr bwMode="auto">
          <a:xfrm>
            <a:off x="4781610" y="5184775"/>
            <a:ext cx="1197031" cy="908050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0" name="TextovéPole 19"/>
          <p:cNvSpPr txBox="1"/>
          <p:nvPr userDrawn="1"/>
        </p:nvSpPr>
        <p:spPr>
          <a:xfrm>
            <a:off x="6444000" y="6444000"/>
            <a:ext cx="21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aseline="0" dirty="0" smtClean="0">
                <a:solidFill>
                  <a:srgbClr val="0070C0"/>
                </a:solidFill>
              </a:rPr>
              <a:t>www.celnisprava.cz</a:t>
            </a:r>
            <a:endParaRPr lang="cs-CZ" sz="1600" baseline="0" dirty="0">
              <a:solidFill>
                <a:srgbClr val="0070C0"/>
              </a:solidFill>
            </a:endParaRPr>
          </a:p>
        </p:txBody>
      </p:sp>
      <p:pic>
        <p:nvPicPr>
          <p:cNvPr id="23" name="Picture 20" descr="paveza_pruhled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0" y="54000"/>
            <a:ext cx="669706" cy="709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8" descr="LOGO-small CZ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2000" y="-486"/>
            <a:ext cx="792988" cy="79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35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028F-E359-4756-8FE6-84C921CE8F06}" type="datetime1">
              <a:rPr lang="cs-CZ" smtClean="0"/>
              <a:t>24.5.2016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09829-268F-48A1-A68A-76CBD408FAA8}" type="datetime1">
              <a:rPr lang="cs-CZ" smtClean="0"/>
              <a:t>24.5.2016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E6ED-9763-4B2B-B369-EDE9189A2091}" type="datetime1">
              <a:rPr lang="cs-CZ" smtClean="0"/>
              <a:t>24.5.2016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EDFC-2BB8-4D37-BE89-71E6210B9FD2}" type="datetime1">
              <a:rPr lang="cs-CZ" smtClean="0"/>
              <a:t>24.5.2016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89BDD-41C9-4E69-8A90-CB649A381230}" type="datetime1">
              <a:rPr lang="cs-CZ" smtClean="0"/>
              <a:t>24.5.2016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0" y="6480000"/>
            <a:ext cx="1440000" cy="365125"/>
          </a:xfrm>
        </p:spPr>
        <p:txBody>
          <a:bodyPr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15AC248-7EE5-4B72-82BF-204CEFAAA190}" type="datetime1">
              <a:rPr lang="cs-CZ" smtClean="0"/>
              <a:t>24.5.2016</a:t>
            </a:fld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852000" y="6480000"/>
            <a:ext cx="1440000" cy="365125"/>
          </a:xfrm>
        </p:spPr>
        <p:txBody>
          <a:bodyPr/>
          <a:lstStyle>
            <a:lvl1pPr>
              <a:defRPr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17" name="Skupina 16"/>
          <p:cNvGrpSpPr/>
          <p:nvPr userDrawn="1"/>
        </p:nvGrpSpPr>
        <p:grpSpPr>
          <a:xfrm>
            <a:off x="0" y="-486"/>
            <a:ext cx="9144988" cy="6858486"/>
            <a:chOff x="0" y="-486"/>
            <a:chExt cx="9144988" cy="6858486"/>
          </a:xfrm>
        </p:grpSpPr>
        <p:sp>
          <p:nvSpPr>
            <p:cNvPr id="18" name="Obdélník 17"/>
            <p:cNvSpPr/>
            <p:nvPr/>
          </p:nvSpPr>
          <p:spPr>
            <a:xfrm>
              <a:off x="0" y="-486"/>
              <a:ext cx="9144000" cy="792088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29000">
                  <a:srgbClr val="85C2FF"/>
                </a:gs>
                <a:gs pos="52000">
                  <a:srgbClr val="C4D6EB"/>
                </a:gs>
                <a:gs pos="100000">
                  <a:schemeClr val="bg1"/>
                </a:gs>
              </a:gsLst>
              <a:lin ang="10800000" scaled="0"/>
              <a:tileRect/>
            </a:gradFill>
            <a:ln>
              <a:noFill/>
            </a:ln>
            <a:effectLst>
              <a:outerShdw blurRad="774700" dist="215900" dir="5400000" sx="92000" sy="92000" algn="t" rotWithShape="0">
                <a:schemeClr val="tx2">
                  <a:lumMod val="40000"/>
                  <a:lumOff val="60000"/>
                  <a:alpha val="48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cs-CZ" sz="2400" b="1" spc="100" baseline="0" dirty="0" smtClean="0">
                  <a:solidFill>
                    <a:srgbClr val="0070C0"/>
                  </a:solidFill>
                  <a:latin typeface="MS Reference Sans Serif" pitchFamily="34" charset="0"/>
                </a:rPr>
                <a:t>Celní správa České republiky</a:t>
              </a:r>
            </a:p>
          </p:txBody>
        </p:sp>
        <p:pic>
          <p:nvPicPr>
            <p:cNvPr id="19" name="Picture 20" descr="paveza_pruhled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000" y="54000"/>
              <a:ext cx="669706" cy="709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8" descr="LOGO-small CZ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52000" y="-486"/>
              <a:ext cx="792988" cy="792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Vývojový diagram: údaje 11"/>
            <p:cNvSpPr/>
            <p:nvPr/>
          </p:nvSpPr>
          <p:spPr>
            <a:xfrm>
              <a:off x="5792445" y="6318946"/>
              <a:ext cx="3337883" cy="539054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0000"/>
                <a:gd name="connsiteY0" fmla="*/ 10000 h 10000"/>
                <a:gd name="connsiteX1" fmla="*/ 554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8491"/>
                <a:gd name="connsiteY0" fmla="*/ 10000 h 10000"/>
                <a:gd name="connsiteX1" fmla="*/ 554 w 8491"/>
                <a:gd name="connsiteY1" fmla="*/ 0 h 10000"/>
                <a:gd name="connsiteX2" fmla="*/ 8491 w 8491"/>
                <a:gd name="connsiteY2" fmla="*/ 0 h 10000"/>
                <a:gd name="connsiteX3" fmla="*/ 8000 w 8491"/>
                <a:gd name="connsiteY3" fmla="*/ 10000 h 10000"/>
                <a:gd name="connsiteX4" fmla="*/ 0 w 8491"/>
                <a:gd name="connsiteY4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91" h="10000">
                  <a:moveTo>
                    <a:pt x="0" y="10000"/>
                  </a:moveTo>
                  <a:cubicBezTo>
                    <a:pt x="185" y="6667"/>
                    <a:pt x="369" y="3333"/>
                    <a:pt x="554" y="0"/>
                  </a:cubicBezTo>
                  <a:lnTo>
                    <a:pt x="8491" y="0"/>
                  </a:lnTo>
                  <a:cubicBezTo>
                    <a:pt x="8327" y="3333"/>
                    <a:pt x="8164" y="6667"/>
                    <a:pt x="8000" y="10000"/>
                  </a:cubicBezTo>
                  <a:lnTo>
                    <a:pt x="0" y="100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3000">
                  <a:srgbClr val="85C2FF"/>
                </a:gs>
                <a:gs pos="100000">
                  <a:schemeClr val="bg1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Pěticípá hvězda 22"/>
            <p:cNvSpPr/>
            <p:nvPr/>
          </p:nvSpPr>
          <p:spPr>
            <a:xfrm>
              <a:off x="8120181" y="2132856"/>
              <a:ext cx="593263" cy="540060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Pěticípá hvězda 23"/>
            <p:cNvSpPr/>
            <p:nvPr/>
          </p:nvSpPr>
          <p:spPr>
            <a:xfrm>
              <a:off x="6810115" y="2276871"/>
              <a:ext cx="651271" cy="580213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Pěticípá hvězda 24"/>
            <p:cNvSpPr/>
            <p:nvPr/>
          </p:nvSpPr>
          <p:spPr>
            <a:xfrm>
              <a:off x="5634800" y="2857084"/>
              <a:ext cx="772080" cy="760319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Pěticípá hvězda 25"/>
            <p:cNvSpPr/>
            <p:nvPr/>
          </p:nvSpPr>
          <p:spPr>
            <a:xfrm>
              <a:off x="4949874" y="4005064"/>
              <a:ext cx="1003523" cy="792088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Pěticípá hvězda 26"/>
            <p:cNvSpPr/>
            <p:nvPr/>
          </p:nvSpPr>
          <p:spPr>
            <a:xfrm>
              <a:off x="4786068" y="5185202"/>
              <a:ext cx="1167329" cy="908094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9" name="TextovéPole 28"/>
          <p:cNvSpPr txBox="1"/>
          <p:nvPr userDrawn="1"/>
        </p:nvSpPr>
        <p:spPr>
          <a:xfrm>
            <a:off x="6444000" y="6444000"/>
            <a:ext cx="21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aseline="0" dirty="0" smtClean="0">
                <a:solidFill>
                  <a:srgbClr val="0070C0"/>
                </a:solidFill>
              </a:rPr>
              <a:t>www.celnisprava.cz</a:t>
            </a:r>
            <a:endParaRPr lang="cs-CZ" sz="1600" baseline="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208A5-68F4-480C-99E1-013AC8D1F918}" type="datetime1">
              <a:rPr lang="cs-CZ" smtClean="0"/>
              <a:t>24.5.2016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29A51-BC9A-4702-9754-7B1A6E7292ED}" type="datetime1">
              <a:rPr lang="cs-CZ" smtClean="0"/>
              <a:t>24.5.2016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E7D57B-9564-4DEF-BCE0-C79CD0C979AF}" type="datetime1">
              <a:rPr lang="cs-CZ" smtClean="0"/>
              <a:t>24.5.2016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180000" y="2060848"/>
            <a:ext cx="8784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PROBLEMATIKA PŮVODU ZBOŽÍ </a:t>
            </a:r>
          </a:p>
          <a:p>
            <a:pPr algn="ctr">
              <a:lnSpc>
                <a:spcPct val="150000"/>
              </a:lnSpc>
            </a:pPr>
            <a:r>
              <a:rPr lang="cs-CZ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 ohledem na celní kodex Unie (UCC),</a:t>
            </a:r>
          </a:p>
          <a:p>
            <a:pPr algn="ctr">
              <a:lnSpc>
                <a:spcPct val="150000"/>
              </a:lnSpc>
            </a:pPr>
            <a:r>
              <a:rPr lang="cs-CZ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implementovaný (IA) a delegovaný (DA) akt</a:t>
            </a:r>
          </a:p>
          <a:p>
            <a:pPr algn="ctr">
              <a:lnSpc>
                <a:spcPct val="150000"/>
              </a:lnSpc>
            </a:pPr>
            <a:r>
              <a:rPr lang="cs-CZ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1. 5. 2016</a:t>
            </a:r>
            <a:endParaRPr lang="cs-CZ" sz="32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Zástupný symbol pro číslo snímku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07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368000"/>
            <a:ext cx="8640000" cy="5221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</a:pPr>
            <a:r>
              <a:rPr lang="cs-CZ" sz="2000" b="1" dirty="0">
                <a:solidFill>
                  <a:srgbClr val="0033CC"/>
                </a:solidFill>
              </a:rPr>
              <a:t>Nahrazení dokladu </a:t>
            </a:r>
            <a:r>
              <a:rPr lang="cs-CZ" sz="2000" b="1" dirty="0" smtClean="0">
                <a:solidFill>
                  <a:srgbClr val="0033CC"/>
                </a:solidFill>
              </a:rPr>
              <a:t>o preferenčním původu </a:t>
            </a:r>
            <a:r>
              <a:rPr lang="cs-CZ" sz="2000" b="1" i="1" dirty="0" smtClean="0">
                <a:solidFill>
                  <a:srgbClr val="0033CC"/>
                </a:solidFill>
              </a:rPr>
              <a:t>„</a:t>
            </a:r>
            <a:r>
              <a:rPr lang="cs-CZ" sz="2000" b="1" i="1" dirty="0">
                <a:solidFill>
                  <a:srgbClr val="0033CC"/>
                </a:solidFill>
              </a:rPr>
              <a:t>náhradní doklad(y) o </a:t>
            </a:r>
            <a:r>
              <a:rPr lang="cs-CZ" sz="2000" b="1" i="1" dirty="0" smtClean="0">
                <a:solidFill>
                  <a:srgbClr val="0033CC"/>
                </a:solidFill>
              </a:rPr>
              <a:t>původu“ </a:t>
            </a:r>
            <a:r>
              <a:rPr lang="cs-CZ" sz="2000" b="1" dirty="0" smtClean="0">
                <a:solidFill>
                  <a:srgbClr val="0033CC"/>
                </a:solidFill>
              </a:rPr>
              <a:t>mimo rámec </a:t>
            </a:r>
            <a:r>
              <a:rPr lang="cs-CZ" sz="2000" b="1" dirty="0">
                <a:solidFill>
                  <a:srgbClr val="0033CC"/>
                </a:solidFill>
              </a:rPr>
              <a:t>GSP </a:t>
            </a:r>
            <a:r>
              <a:rPr lang="cs-CZ" sz="2000" i="1" dirty="0">
                <a:solidFill>
                  <a:srgbClr val="0033CC"/>
                </a:solidFill>
              </a:rPr>
              <a:t>(čl. 69 IA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endParaRPr lang="cs-CZ" sz="2000" i="1" dirty="0">
              <a:solidFill>
                <a:srgbClr val="0033CC"/>
              </a:solidFill>
            </a:endParaRPr>
          </a:p>
          <a:p>
            <a:pPr marL="3429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U </a:t>
            </a:r>
            <a:r>
              <a:rPr lang="cs-CZ" sz="2000" dirty="0">
                <a:solidFill>
                  <a:srgbClr val="0033CC"/>
                </a:solidFill>
              </a:rPr>
              <a:t>zboží umístěného pod dohled celního úřadu v Unii dovezeného s dokladem o původu bude možné nahradit původní doklad o preferenčním původu zboží jedním nebo více náhradními doklady pro zaslání celé, nebo části </a:t>
            </a:r>
            <a:r>
              <a:rPr lang="cs-CZ" sz="2000" dirty="0" smtClean="0">
                <a:solidFill>
                  <a:srgbClr val="0033CC"/>
                </a:solidFill>
              </a:rPr>
              <a:t>zásilky na </a:t>
            </a:r>
            <a:r>
              <a:rPr lang="cs-CZ" sz="2000" dirty="0">
                <a:solidFill>
                  <a:srgbClr val="0033CC"/>
                </a:solidFill>
              </a:rPr>
              <a:t>jiné místo v Unii. </a:t>
            </a:r>
          </a:p>
          <a:p>
            <a:pPr marL="3429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Možnost </a:t>
            </a:r>
            <a:r>
              <a:rPr lang="cs-CZ" sz="2000" dirty="0">
                <a:solidFill>
                  <a:srgbClr val="0033CC"/>
                </a:solidFill>
              </a:rPr>
              <a:t>využití </a:t>
            </a:r>
            <a:r>
              <a:rPr lang="cs-CZ" sz="2000" dirty="0" smtClean="0">
                <a:solidFill>
                  <a:srgbClr val="0033CC"/>
                </a:solidFill>
              </a:rPr>
              <a:t>pro nahrazení osvědčení </a:t>
            </a:r>
            <a:r>
              <a:rPr lang="cs-CZ" sz="2000" dirty="0">
                <a:solidFill>
                  <a:srgbClr val="0033CC"/>
                </a:solidFill>
              </a:rPr>
              <a:t>EUR.1, jiného úředního osvědčení o původu, prohlášení o původu nebo prohlášení na faktuře (např. prohlášením na faktuře schváleného vývozce). </a:t>
            </a:r>
          </a:p>
          <a:p>
            <a:pPr marL="3429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Při </a:t>
            </a:r>
            <a:r>
              <a:rPr lang="cs-CZ" sz="2000" dirty="0">
                <a:solidFill>
                  <a:srgbClr val="0033CC"/>
                </a:solidFill>
              </a:rPr>
              <a:t>využití prohlášení o původu nebo prohlášení na faktuře jako náhradního dokladu o původu bude nutné </a:t>
            </a:r>
            <a:r>
              <a:rPr lang="cs-CZ" sz="2000" dirty="0" smtClean="0">
                <a:solidFill>
                  <a:srgbClr val="0033CC"/>
                </a:solidFill>
              </a:rPr>
              <a:t>dodržovat/zohledňovat </a:t>
            </a:r>
            <a:r>
              <a:rPr lang="cs-CZ" sz="2000" dirty="0">
                <a:solidFill>
                  <a:srgbClr val="0033CC"/>
                </a:solidFill>
              </a:rPr>
              <a:t>hodnotový limit (dle hodnoty původního zboží v původní zásilce). Tzn. rozlišovat, kdy může prohlášení </a:t>
            </a:r>
            <a:r>
              <a:rPr lang="cs-CZ" sz="2000" dirty="0" smtClean="0">
                <a:solidFill>
                  <a:srgbClr val="0033CC"/>
                </a:solidFill>
              </a:rPr>
              <a:t>na faktuře nebo o původu vystavit </a:t>
            </a:r>
            <a:r>
              <a:rPr lang="cs-CZ" sz="2000" dirty="0">
                <a:solidFill>
                  <a:srgbClr val="0033CC"/>
                </a:solidFill>
              </a:rPr>
              <a:t>jakýkoli vývozce nebo </a:t>
            </a:r>
            <a:r>
              <a:rPr lang="cs-CZ" sz="2000" dirty="0" smtClean="0">
                <a:solidFill>
                  <a:srgbClr val="0033CC"/>
                </a:solidFill>
              </a:rPr>
              <a:t>pouze schválený </a:t>
            </a:r>
            <a:r>
              <a:rPr lang="cs-CZ" sz="2000" dirty="0">
                <a:solidFill>
                  <a:srgbClr val="0033CC"/>
                </a:solidFill>
              </a:rPr>
              <a:t>vývozce. </a:t>
            </a:r>
            <a:endParaRPr lang="cs-CZ" sz="2000" dirty="0" smtClean="0">
              <a:solidFill>
                <a:srgbClr val="0033CC"/>
              </a:solidFill>
            </a:endParaRPr>
          </a:p>
          <a:p>
            <a:pPr marL="3429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rgbClr val="0033CC"/>
                </a:solidFill>
              </a:rPr>
              <a:t>Článek 69 se použije pouze tam, kde nahrazení dokladu </a:t>
            </a:r>
            <a:r>
              <a:rPr lang="cs-CZ" sz="2000" dirty="0" smtClean="0">
                <a:solidFill>
                  <a:srgbClr val="0033CC"/>
                </a:solidFill>
              </a:rPr>
              <a:t>o původu není </a:t>
            </a:r>
            <a:r>
              <a:rPr lang="cs-CZ" sz="2000" dirty="0">
                <a:solidFill>
                  <a:srgbClr val="0033CC"/>
                </a:solidFill>
              </a:rPr>
              <a:t>ošetřeno v </a:t>
            </a:r>
            <a:r>
              <a:rPr lang="cs-CZ" sz="2000" dirty="0" smtClean="0">
                <a:solidFill>
                  <a:srgbClr val="0033CC"/>
                </a:solidFill>
              </a:rPr>
              <a:t>konkrétních pravidlech původu zboží.</a:t>
            </a:r>
            <a:endParaRPr lang="cs-CZ" sz="2000" dirty="0">
              <a:solidFill>
                <a:srgbClr val="0033CC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>
                <a:solidFill>
                  <a:srgbClr val="000099"/>
                </a:solidFill>
              </a:rPr>
              <a:t>Nahrazení dokladu o </a:t>
            </a:r>
            <a:r>
              <a:rPr lang="cs-CZ" sz="2800" b="1" i="1" dirty="0" smtClean="0">
                <a:solidFill>
                  <a:srgbClr val="000099"/>
                </a:solidFill>
              </a:rPr>
              <a:t>původu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080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368000"/>
            <a:ext cx="8640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Platnost ZIPZ je 3 roky </a:t>
            </a:r>
            <a:r>
              <a:rPr lang="cs-CZ" sz="2000" i="1" dirty="0" smtClean="0">
                <a:solidFill>
                  <a:srgbClr val="0033CC"/>
                </a:solidFill>
              </a:rPr>
              <a:t>(čl. 33 odst. 3 UCC)</a:t>
            </a:r>
            <a:r>
              <a:rPr lang="cs-CZ" sz="2000" dirty="0" smtClean="0">
                <a:solidFill>
                  <a:srgbClr val="0033CC"/>
                </a:solidFill>
              </a:rPr>
              <a:t>.</a:t>
            </a: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ZIPZ je závazná i pro držitele rozhodnutí ve vztahu k celním orgánům </a:t>
            </a:r>
            <a:r>
              <a:rPr lang="cs-CZ" sz="2000" i="1" dirty="0" smtClean="0">
                <a:solidFill>
                  <a:srgbClr val="0033CC"/>
                </a:solidFill>
              </a:rPr>
              <a:t>(čl. 33 odst. 2 UCC)</a:t>
            </a:r>
            <a:r>
              <a:rPr lang="cs-CZ" sz="2000" dirty="0" smtClean="0">
                <a:solidFill>
                  <a:srgbClr val="0033CC"/>
                </a:solidFill>
              </a:rPr>
              <a:t>.</a:t>
            </a: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ZIPZ, která byla vydána na základě nesprávných nebo neúplných údajů poskytnutých žadatelem, se nově prohlásí za neplatnou </a:t>
            </a:r>
            <a:r>
              <a:rPr lang="cs-CZ" sz="2000" i="1" dirty="0" smtClean="0">
                <a:solidFill>
                  <a:srgbClr val="0033CC"/>
                </a:solidFill>
              </a:rPr>
              <a:t>(čl. 34 odst. 4 UCC)</a:t>
            </a:r>
            <a:r>
              <a:rPr lang="cs-CZ" sz="2000" dirty="0" smtClean="0">
                <a:solidFill>
                  <a:srgbClr val="0033CC"/>
                </a:solidFill>
              </a:rPr>
              <a:t>.</a:t>
            </a: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ZIPZ nelze změnit </a:t>
            </a:r>
            <a:r>
              <a:rPr lang="cs-CZ" sz="2000" i="1" dirty="0" smtClean="0">
                <a:solidFill>
                  <a:srgbClr val="0033CC"/>
                </a:solidFill>
              </a:rPr>
              <a:t>(čl. 34 odst. 6 UCC)</a:t>
            </a:r>
            <a:r>
              <a:rPr lang="cs-CZ" sz="2000" dirty="0" smtClean="0">
                <a:solidFill>
                  <a:srgbClr val="0033CC"/>
                </a:solidFill>
              </a:rPr>
              <a:t>.</a:t>
            </a:r>
            <a:endParaRPr lang="cs-CZ" sz="2000" dirty="0" smtClean="0">
              <a:solidFill>
                <a:srgbClr val="FF0000"/>
              </a:solidFill>
            </a:endParaRP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Není-li pro podání žádosti o ZIPZ zaveden elektronický systém, mohou členské státy povolit podání žádosti a </a:t>
            </a:r>
            <a:r>
              <a:rPr lang="cs-CZ" sz="2000" dirty="0">
                <a:solidFill>
                  <a:srgbClr val="0033CC"/>
                </a:solidFill>
              </a:rPr>
              <a:t>oznámit r</a:t>
            </a:r>
            <a:r>
              <a:rPr lang="cs-CZ" sz="2000" dirty="0" smtClean="0">
                <a:solidFill>
                  <a:srgbClr val="0033CC"/>
                </a:solidFill>
              </a:rPr>
              <a:t>ozhodnutí jiným způsobem </a:t>
            </a:r>
            <a:r>
              <a:rPr lang="pt-BR" sz="2000" i="1" dirty="0">
                <a:solidFill>
                  <a:srgbClr val="0033CC"/>
                </a:solidFill>
              </a:rPr>
              <a:t>(čl. 19 odst. 3 a </a:t>
            </a:r>
            <a:r>
              <a:rPr lang="cs-CZ" sz="2000" i="1" dirty="0">
                <a:solidFill>
                  <a:srgbClr val="0033CC"/>
                </a:solidFill>
              </a:rPr>
              <a:t>čl. </a:t>
            </a:r>
            <a:r>
              <a:rPr lang="pt-BR" sz="2000" i="1" dirty="0">
                <a:solidFill>
                  <a:srgbClr val="0033CC"/>
                </a:solidFill>
              </a:rPr>
              <a:t>21 DA</a:t>
            </a:r>
            <a:r>
              <a:rPr lang="pt-BR" sz="2000" i="1" dirty="0" smtClean="0">
                <a:solidFill>
                  <a:srgbClr val="0033CC"/>
                </a:solidFill>
              </a:rPr>
              <a:t>)</a:t>
            </a:r>
            <a:r>
              <a:rPr lang="cs-CZ" sz="2000" i="1" dirty="0" smtClean="0">
                <a:solidFill>
                  <a:srgbClr val="0033CC"/>
                </a:solidFill>
              </a:rPr>
              <a:t>.</a:t>
            </a: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Změna </a:t>
            </a:r>
            <a:r>
              <a:rPr lang="cs-CZ" sz="2000" dirty="0">
                <a:solidFill>
                  <a:srgbClr val="0033CC"/>
                </a:solidFill>
              </a:rPr>
              <a:t>formuláře rozhodnutí ZIPZ </a:t>
            </a:r>
            <a:r>
              <a:rPr lang="cs-CZ" sz="2000" i="1" dirty="0">
                <a:solidFill>
                  <a:srgbClr val="0033CC"/>
                </a:solidFill>
              </a:rPr>
              <a:t>(příloha 12-02 IA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endParaRPr lang="cs-CZ" sz="2000" i="1" dirty="0">
              <a:solidFill>
                <a:srgbClr val="0033CC"/>
              </a:solidFill>
            </a:endParaRP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Rozhodnutí týkající se závazných informací již platná k 1. 5. 2016 zůstávají v platnosti po dobu stanovenou v daných rozhodnutích. Takové rozhodnutí je od 1. 5. 2016 závazné jak pro celní orgány, tak pro držitele rozhodnutí </a:t>
            </a:r>
            <a:r>
              <a:rPr lang="cs-CZ" sz="2000" i="1" dirty="0">
                <a:solidFill>
                  <a:srgbClr val="0033CC"/>
                </a:solidFill>
              </a:rPr>
              <a:t>(čl. 252 DA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Závazná informace o původu zboží (ZIPZ)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85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adpis 7"/>
          <p:cNvSpPr>
            <a:spLocks noGrp="1"/>
          </p:cNvSpPr>
          <p:nvPr>
            <p:ph type="title" idx="4294967295"/>
          </p:nvPr>
        </p:nvSpPr>
        <p:spPr>
          <a:xfrm>
            <a:off x="395288" y="1556791"/>
            <a:ext cx="8424936" cy="4963467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dirty="0" smtClean="0">
                <a:solidFill>
                  <a:srgbClr val="000099"/>
                </a:solidFill>
                <a:effectLst/>
                <a:latin typeface="+mn-lt"/>
              </a:rPr>
              <a:t/>
            </a:r>
            <a:br>
              <a:rPr lang="cs-CZ" sz="2400" dirty="0" smtClean="0">
                <a:solidFill>
                  <a:srgbClr val="000099"/>
                </a:solidFill>
                <a:effectLst/>
                <a:latin typeface="+mn-lt"/>
              </a:rPr>
            </a:br>
            <a:r>
              <a:rPr lang="cs-CZ" sz="4500" dirty="0" smtClean="0">
                <a:solidFill>
                  <a:srgbClr val="000099"/>
                </a:solidFill>
                <a:effectLst/>
                <a:latin typeface="+mn-lt"/>
              </a:rPr>
              <a:t>DĚKUJI ZA POZORNOST</a:t>
            </a:r>
            <a:r>
              <a:rPr lang="cs-CZ" sz="4400" dirty="0" smtClean="0">
                <a:solidFill>
                  <a:srgbClr val="000099"/>
                </a:solidFill>
                <a:effectLst/>
                <a:latin typeface="+mn-lt"/>
              </a:rPr>
              <a:t/>
            </a:r>
            <a:br>
              <a:rPr lang="cs-CZ" sz="4400" dirty="0" smtClean="0">
                <a:solidFill>
                  <a:srgbClr val="000099"/>
                </a:solidFill>
                <a:effectLst/>
                <a:latin typeface="+mn-lt"/>
              </a:rPr>
            </a:br>
            <a:r>
              <a:rPr lang="cs-CZ" sz="2400" dirty="0" smtClean="0">
                <a:solidFill>
                  <a:srgbClr val="000099"/>
                </a:solidFill>
                <a:effectLst/>
                <a:latin typeface="+mn-lt"/>
              </a:rPr>
              <a:t/>
            </a:r>
            <a:br>
              <a:rPr lang="cs-CZ" sz="2400" dirty="0" smtClean="0">
                <a:solidFill>
                  <a:srgbClr val="000099"/>
                </a:solidFill>
                <a:effectLst/>
                <a:latin typeface="+mn-lt"/>
              </a:rPr>
            </a:br>
            <a: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i="1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  <a:t>Nejedná se o právně závazný akt.</a:t>
            </a:r>
            <a:endParaRPr lang="cs-CZ" sz="2000" i="1" dirty="0">
              <a:solidFill>
                <a:schemeClr val="bg2">
                  <a:lumMod val="90000"/>
                </a:schemeClr>
              </a:solidFill>
              <a:latin typeface="+mn-lt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B788CC54-6190-47BE-B5E8-743B9E4769F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10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368000"/>
            <a:ext cx="8640000" cy="4503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Prokazování </a:t>
            </a:r>
            <a:r>
              <a:rPr lang="cs-CZ" sz="2000" dirty="0">
                <a:solidFill>
                  <a:srgbClr val="0033CC"/>
                </a:solidFill>
              </a:rPr>
              <a:t>a ověřování preferenčního původu zboží v rámci </a:t>
            </a:r>
            <a:r>
              <a:rPr lang="cs-CZ" sz="2000" dirty="0" err="1">
                <a:solidFill>
                  <a:srgbClr val="0033CC"/>
                </a:solidFill>
              </a:rPr>
              <a:t>vnitrounijního</a:t>
            </a:r>
            <a:r>
              <a:rPr lang="cs-CZ" sz="2000" dirty="0">
                <a:solidFill>
                  <a:srgbClr val="0033CC"/>
                </a:solidFill>
              </a:rPr>
              <a:t> obchodu bude nově upravené v IA </a:t>
            </a:r>
            <a:r>
              <a:rPr lang="cs-CZ" sz="2000" i="1" dirty="0">
                <a:solidFill>
                  <a:srgbClr val="0033CC"/>
                </a:solidFill>
              </a:rPr>
              <a:t>(čl. 61 – 66 IA)</a:t>
            </a:r>
            <a:r>
              <a:rPr lang="cs-CZ" sz="2000" dirty="0">
                <a:solidFill>
                  <a:srgbClr val="0033CC"/>
                </a:solidFill>
              </a:rPr>
              <a:t>. S použitím IA skončí platnost nařízení Rady (ES) č. 1207/2001, které tuto problematiku doposud upravovalo.</a:t>
            </a:r>
          </a:p>
          <a:p>
            <a:pPr marL="342900" lvl="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Vlastní </a:t>
            </a:r>
            <a:r>
              <a:rPr lang="cs-CZ" sz="2000" dirty="0">
                <a:solidFill>
                  <a:srgbClr val="0033CC"/>
                </a:solidFill>
              </a:rPr>
              <a:t>znění prohlášení </a:t>
            </a:r>
            <a:r>
              <a:rPr lang="cs-CZ" sz="2000" dirty="0" smtClean="0">
                <a:solidFill>
                  <a:srgbClr val="0033CC"/>
                </a:solidFill>
              </a:rPr>
              <a:t>dodavatele </a:t>
            </a:r>
            <a:r>
              <a:rPr lang="cs-CZ" sz="2000" b="1" dirty="0" smtClean="0">
                <a:solidFill>
                  <a:srgbClr val="0033CC"/>
                </a:solidFill>
              </a:rPr>
              <a:t>se </a:t>
            </a:r>
            <a:r>
              <a:rPr lang="cs-CZ" sz="2000" b="1" dirty="0">
                <a:solidFill>
                  <a:srgbClr val="0033CC"/>
                </a:solidFill>
              </a:rPr>
              <a:t>statusem </a:t>
            </a:r>
            <a:r>
              <a:rPr lang="cs-CZ" sz="2000" dirty="0">
                <a:solidFill>
                  <a:srgbClr val="0033CC"/>
                </a:solidFill>
              </a:rPr>
              <a:t>preferenčního původu zboží  </a:t>
            </a:r>
            <a:r>
              <a:rPr lang="cs-CZ" sz="2000" dirty="0" smtClean="0">
                <a:solidFill>
                  <a:srgbClr val="0033CC"/>
                </a:solidFill>
              </a:rPr>
              <a:t>(příloha č. 22-15 a 22-16 IA</a:t>
            </a:r>
            <a:r>
              <a:rPr lang="cs-CZ" sz="2000" dirty="0">
                <a:solidFill>
                  <a:srgbClr val="0033CC"/>
                </a:solidFill>
              </a:rPr>
              <a:t>) zůstává </a:t>
            </a:r>
            <a:r>
              <a:rPr lang="cs-CZ" sz="2000" dirty="0" smtClean="0">
                <a:solidFill>
                  <a:srgbClr val="0033CC"/>
                </a:solidFill>
              </a:rPr>
              <a:t>zachováno.</a:t>
            </a:r>
          </a:p>
          <a:p>
            <a:pPr marL="342900" lvl="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0033CC"/>
                </a:solidFill>
              </a:rPr>
              <a:t>Pr</a:t>
            </a:r>
            <a:r>
              <a:rPr lang="cs-CZ" sz="2000" dirty="0" smtClean="0">
                <a:solidFill>
                  <a:srgbClr val="0033CC"/>
                </a:solidFill>
              </a:rPr>
              <a:t>ohlášení dodavatele </a:t>
            </a:r>
            <a:r>
              <a:rPr lang="cs-CZ" sz="2000" b="1" dirty="0" smtClean="0">
                <a:solidFill>
                  <a:srgbClr val="0033CC"/>
                </a:solidFill>
              </a:rPr>
              <a:t>bez statusu </a:t>
            </a:r>
            <a:r>
              <a:rPr lang="cs-CZ" sz="2000" dirty="0">
                <a:solidFill>
                  <a:srgbClr val="0033CC"/>
                </a:solidFill>
              </a:rPr>
              <a:t>preferenčního původu zboží (příloha č. </a:t>
            </a:r>
            <a:r>
              <a:rPr lang="cs-CZ" sz="2000" dirty="0" smtClean="0">
                <a:solidFill>
                  <a:srgbClr val="0033CC"/>
                </a:solidFill>
              </a:rPr>
              <a:t>22-17 </a:t>
            </a:r>
            <a:r>
              <a:rPr lang="cs-CZ" sz="2000" dirty="0">
                <a:solidFill>
                  <a:srgbClr val="0033CC"/>
                </a:solidFill>
              </a:rPr>
              <a:t>a </a:t>
            </a:r>
            <a:r>
              <a:rPr lang="cs-CZ" sz="2000" dirty="0" smtClean="0">
                <a:solidFill>
                  <a:srgbClr val="0033CC"/>
                </a:solidFill>
              </a:rPr>
              <a:t>22-18 </a:t>
            </a:r>
            <a:r>
              <a:rPr lang="cs-CZ" sz="2000" dirty="0">
                <a:solidFill>
                  <a:srgbClr val="0033CC"/>
                </a:solidFill>
              </a:rPr>
              <a:t>IA) </a:t>
            </a:r>
            <a:r>
              <a:rPr lang="cs-CZ" sz="2000" dirty="0" smtClean="0">
                <a:solidFill>
                  <a:srgbClr val="0033CC"/>
                </a:solidFill>
              </a:rPr>
              <a:t>zaznamenalo ve vlastním znění změny.</a:t>
            </a:r>
            <a:endParaRPr lang="cs-CZ" sz="2000" dirty="0">
              <a:solidFill>
                <a:srgbClr val="0033CC"/>
              </a:solidFill>
            </a:endParaRPr>
          </a:p>
          <a:p>
            <a:pPr marL="342900" lvl="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Prodlužuje </a:t>
            </a:r>
            <a:r>
              <a:rPr lang="cs-CZ" sz="2000" dirty="0">
                <a:solidFill>
                  <a:srgbClr val="0033CC"/>
                </a:solidFill>
              </a:rPr>
              <a:t>se platnost dlouhodobého prohlášení dodavatele z jednoho roku až na dva roky ode dne, kdy bylo </a:t>
            </a:r>
            <a:r>
              <a:rPr lang="cs-CZ" sz="2000" dirty="0" smtClean="0">
                <a:solidFill>
                  <a:srgbClr val="0033CC"/>
                </a:solidFill>
              </a:rPr>
              <a:t>vystaveno </a:t>
            </a:r>
            <a:r>
              <a:rPr lang="cs-CZ" sz="2000" i="1" dirty="0">
                <a:solidFill>
                  <a:srgbClr val="0033CC"/>
                </a:solidFill>
              </a:rPr>
              <a:t>(čl. 62 odst. 1 IA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endParaRPr lang="cs-CZ" sz="2000" i="1" dirty="0">
              <a:solidFill>
                <a:srgbClr val="0033CC"/>
              </a:solidFill>
            </a:endParaRPr>
          </a:p>
          <a:p>
            <a:pPr marL="342900" lvl="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Platnost </a:t>
            </a:r>
            <a:r>
              <a:rPr lang="cs-CZ" sz="2000" dirty="0">
                <a:solidFill>
                  <a:srgbClr val="0033CC"/>
                </a:solidFill>
              </a:rPr>
              <a:t>zpětně vystaveného </a:t>
            </a:r>
            <a:r>
              <a:rPr lang="cs-CZ" sz="2000" dirty="0" smtClean="0">
                <a:solidFill>
                  <a:srgbClr val="0033CC"/>
                </a:solidFill>
              </a:rPr>
              <a:t>dlouhod</a:t>
            </a:r>
            <a:r>
              <a:rPr lang="cs-CZ" sz="2000" dirty="0">
                <a:solidFill>
                  <a:srgbClr val="0033CC"/>
                </a:solidFill>
              </a:rPr>
              <a:t>obého</a:t>
            </a:r>
            <a:r>
              <a:rPr lang="cs-CZ" sz="2000" dirty="0" smtClean="0">
                <a:solidFill>
                  <a:srgbClr val="0033CC"/>
                </a:solidFill>
              </a:rPr>
              <a:t> </a:t>
            </a:r>
            <a:r>
              <a:rPr lang="cs-CZ" sz="2000" dirty="0">
                <a:solidFill>
                  <a:srgbClr val="0033CC"/>
                </a:solidFill>
              </a:rPr>
              <a:t>prohlášení dodavatele je ponechána </a:t>
            </a:r>
            <a:r>
              <a:rPr lang="cs-CZ" sz="2000" dirty="0" smtClean="0">
                <a:solidFill>
                  <a:srgbClr val="0033CC"/>
                </a:solidFill>
              </a:rPr>
              <a:t>až </a:t>
            </a:r>
            <a:r>
              <a:rPr lang="cs-CZ" sz="2000" dirty="0">
                <a:solidFill>
                  <a:srgbClr val="0033CC"/>
                </a:solidFill>
              </a:rPr>
              <a:t>na jeden rok, </a:t>
            </a:r>
            <a:r>
              <a:rPr lang="cs-CZ" sz="2000" b="1" dirty="0">
                <a:solidFill>
                  <a:srgbClr val="0033CC"/>
                </a:solidFill>
              </a:rPr>
              <a:t>avšak přede dnem, kdy bylo </a:t>
            </a:r>
            <a:r>
              <a:rPr lang="cs-CZ" sz="2000" b="1" dirty="0" smtClean="0">
                <a:solidFill>
                  <a:srgbClr val="0033CC"/>
                </a:solidFill>
              </a:rPr>
              <a:t>vystaveno. Konec platnosti </a:t>
            </a:r>
            <a:r>
              <a:rPr lang="cs-CZ" sz="2000" dirty="0">
                <a:solidFill>
                  <a:srgbClr val="0033CC"/>
                </a:solidFill>
              </a:rPr>
              <a:t>zpětně vystaveného dlouhodobé prohlášení </a:t>
            </a:r>
            <a:r>
              <a:rPr lang="cs-CZ" sz="2000" dirty="0" smtClean="0">
                <a:solidFill>
                  <a:srgbClr val="0033CC"/>
                </a:solidFill>
              </a:rPr>
              <a:t>dodavatele </a:t>
            </a:r>
            <a:r>
              <a:rPr lang="cs-CZ" sz="2000" b="1" dirty="0" smtClean="0">
                <a:solidFill>
                  <a:srgbClr val="0033CC"/>
                </a:solidFill>
              </a:rPr>
              <a:t>je dnem </a:t>
            </a:r>
            <a:r>
              <a:rPr lang="cs-CZ" sz="2000" b="1" dirty="0">
                <a:solidFill>
                  <a:srgbClr val="0033CC"/>
                </a:solidFill>
              </a:rPr>
              <a:t>jeho </a:t>
            </a:r>
            <a:r>
              <a:rPr lang="cs-CZ" sz="2000" b="1" dirty="0" smtClean="0">
                <a:solidFill>
                  <a:srgbClr val="0033CC"/>
                </a:solidFill>
              </a:rPr>
              <a:t>vystavení</a:t>
            </a:r>
            <a:r>
              <a:rPr lang="cs-CZ" sz="2000" dirty="0" smtClean="0">
                <a:solidFill>
                  <a:srgbClr val="0033CC"/>
                </a:solidFill>
              </a:rPr>
              <a:t> </a:t>
            </a:r>
            <a:r>
              <a:rPr lang="cs-CZ" sz="2000" i="1" dirty="0">
                <a:solidFill>
                  <a:srgbClr val="0033CC"/>
                </a:solidFill>
              </a:rPr>
              <a:t>(čl. 62 odst. 2 IA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endParaRPr lang="cs-CZ" sz="2000" i="1" dirty="0">
              <a:solidFill>
                <a:srgbClr val="0033CC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Prohlášení dodavatele a osvědčení údajů INF 4</a:t>
            </a:r>
            <a:endParaRPr lang="cs-CZ" sz="2800" b="1" i="1" dirty="0">
              <a:solidFill>
                <a:srgbClr val="000099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85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368000"/>
            <a:ext cx="8640000" cy="3272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Lhůty pro </a:t>
            </a:r>
            <a:r>
              <a:rPr lang="cs-CZ" sz="2000" dirty="0">
                <a:solidFill>
                  <a:srgbClr val="0033CC"/>
                </a:solidFill>
              </a:rPr>
              <a:t>vydání a ověření osvědčení údajů INF </a:t>
            </a:r>
            <a:r>
              <a:rPr lang="cs-CZ" sz="2000" dirty="0" smtClean="0">
                <a:solidFill>
                  <a:srgbClr val="0033CC"/>
                </a:solidFill>
              </a:rPr>
              <a:t>4, kte</a:t>
            </a:r>
            <a:r>
              <a:rPr lang="cs-CZ" sz="2000" dirty="0">
                <a:solidFill>
                  <a:srgbClr val="0033CC"/>
                </a:solidFill>
              </a:rPr>
              <a:t>rými</a:t>
            </a:r>
            <a:r>
              <a:rPr lang="cs-CZ" sz="2000" dirty="0" smtClean="0">
                <a:solidFill>
                  <a:srgbClr val="0033CC"/>
                </a:solidFill>
              </a:rPr>
              <a:t> se ověřuje správnost prohlášení </a:t>
            </a:r>
            <a:r>
              <a:rPr lang="cs-CZ" sz="2000" dirty="0">
                <a:solidFill>
                  <a:srgbClr val="0033CC"/>
                </a:solidFill>
              </a:rPr>
              <a:t>dodavatele,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0033CC"/>
                </a:solidFill>
              </a:rPr>
              <a:t>se nově </a:t>
            </a:r>
            <a:r>
              <a:rPr lang="cs-CZ" sz="2000" dirty="0" smtClean="0">
                <a:solidFill>
                  <a:srgbClr val="0033CC"/>
                </a:solidFill>
              </a:rPr>
              <a:t>stanovují takto </a:t>
            </a:r>
            <a:r>
              <a:rPr lang="cs-CZ" sz="2000" i="1" dirty="0" smtClean="0">
                <a:solidFill>
                  <a:srgbClr val="0033CC"/>
                </a:solidFill>
              </a:rPr>
              <a:t>(čl</a:t>
            </a:r>
            <a:r>
              <a:rPr lang="cs-CZ" sz="2000" i="1" dirty="0">
                <a:solidFill>
                  <a:srgbClr val="0033CC"/>
                </a:solidFill>
              </a:rPr>
              <a:t>. 64 odst. 3, čl. 66 odst. 1 a 5 IA</a:t>
            </a:r>
            <a:r>
              <a:rPr lang="cs-CZ" sz="2000" i="1" dirty="0" smtClean="0">
                <a:solidFill>
                  <a:srgbClr val="0033CC"/>
                </a:solidFill>
              </a:rPr>
              <a:t>):</a:t>
            </a:r>
          </a:p>
          <a:p>
            <a:pPr marL="8001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i="1" dirty="0" smtClean="0">
                <a:solidFill>
                  <a:srgbClr val="0033CC"/>
                </a:solidFill>
              </a:rPr>
              <a:t>celní </a:t>
            </a:r>
            <a:r>
              <a:rPr lang="cs-CZ" sz="2000" i="1" dirty="0">
                <a:solidFill>
                  <a:srgbClr val="0033CC"/>
                </a:solidFill>
              </a:rPr>
              <a:t>orgány </a:t>
            </a:r>
            <a:r>
              <a:rPr lang="cs-CZ" sz="2000" i="1" dirty="0" smtClean="0">
                <a:solidFill>
                  <a:srgbClr val="0033CC"/>
                </a:solidFill>
              </a:rPr>
              <a:t>vydají dodavateli </a:t>
            </a:r>
            <a:r>
              <a:rPr lang="cs-CZ" sz="2000" i="1" dirty="0">
                <a:solidFill>
                  <a:srgbClr val="0033CC"/>
                </a:solidFill>
              </a:rPr>
              <a:t>INF 4 do 90 dnů od obdržení jeho žádosti, </a:t>
            </a:r>
            <a:endParaRPr lang="cs-CZ" sz="2000" i="1" dirty="0" smtClean="0">
              <a:solidFill>
                <a:srgbClr val="0033CC"/>
              </a:solidFill>
            </a:endParaRPr>
          </a:p>
          <a:p>
            <a:pPr marL="8001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i="1" dirty="0" smtClean="0">
                <a:solidFill>
                  <a:srgbClr val="0033CC"/>
                </a:solidFill>
              </a:rPr>
              <a:t>vývozce </a:t>
            </a:r>
            <a:r>
              <a:rPr lang="cs-CZ" sz="2000" i="1" dirty="0">
                <a:solidFill>
                  <a:srgbClr val="0033CC"/>
                </a:solidFill>
              </a:rPr>
              <a:t>předloží celním orgánům INF 4 do 120 dnů od </a:t>
            </a:r>
            <a:r>
              <a:rPr lang="cs-CZ" sz="2000" i="1" dirty="0" smtClean="0">
                <a:solidFill>
                  <a:srgbClr val="0033CC"/>
                </a:solidFill>
              </a:rPr>
              <a:t>jejich žádosti a</a:t>
            </a:r>
          </a:p>
          <a:p>
            <a:pPr marL="8001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i="1" dirty="0" smtClean="0">
                <a:solidFill>
                  <a:srgbClr val="0033CC"/>
                </a:solidFill>
              </a:rPr>
              <a:t> </a:t>
            </a:r>
            <a:r>
              <a:rPr lang="cs-CZ" sz="2000" i="1" dirty="0">
                <a:solidFill>
                  <a:srgbClr val="0033CC"/>
                </a:solidFill>
              </a:rPr>
              <a:t>v rámci celní spolupráce ověření INF 4 proběhne do 150 dnů ode dne žádosti o </a:t>
            </a:r>
            <a:r>
              <a:rPr lang="cs-CZ" sz="2000" i="1" dirty="0" smtClean="0">
                <a:solidFill>
                  <a:srgbClr val="0033CC"/>
                </a:solidFill>
              </a:rPr>
              <a:t>ověření</a:t>
            </a:r>
          </a:p>
          <a:p>
            <a:pPr marL="34290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rgbClr val="0033CC"/>
                </a:solidFill>
              </a:rPr>
              <a:t>Prohlášení dodavatele </a:t>
            </a:r>
            <a:r>
              <a:rPr lang="cs-CZ" sz="2000" dirty="0" smtClean="0">
                <a:solidFill>
                  <a:srgbClr val="0033CC"/>
                </a:solidFill>
              </a:rPr>
              <a:t>vystavená dle </a:t>
            </a:r>
            <a:r>
              <a:rPr lang="es-ES" sz="2000" dirty="0">
                <a:solidFill>
                  <a:srgbClr val="0033CC"/>
                </a:solidFill>
              </a:rPr>
              <a:t>nařízení Rady (ES) č. </a:t>
            </a:r>
            <a:r>
              <a:rPr lang="es-ES" sz="2000" dirty="0" smtClean="0">
                <a:solidFill>
                  <a:srgbClr val="0033CC"/>
                </a:solidFill>
              </a:rPr>
              <a:t>1207/2001</a:t>
            </a:r>
            <a:r>
              <a:rPr lang="cs-CZ" sz="2000" dirty="0" smtClean="0">
                <a:solidFill>
                  <a:srgbClr val="0033CC"/>
                </a:solidFill>
              </a:rPr>
              <a:t> před </a:t>
            </a:r>
            <a:r>
              <a:rPr lang="cs-CZ" sz="2000" dirty="0">
                <a:solidFill>
                  <a:srgbClr val="0033CC"/>
                </a:solidFill>
              </a:rPr>
              <a:t>1. 5. </a:t>
            </a:r>
            <a:r>
              <a:rPr lang="cs-CZ" sz="2000" dirty="0" smtClean="0">
                <a:solidFill>
                  <a:srgbClr val="0033CC"/>
                </a:solidFill>
              </a:rPr>
              <a:t>2016 jsou nadále platná pro období, na která jsou vystavena.</a:t>
            </a:r>
            <a:endParaRPr lang="cs-CZ" sz="2000" dirty="0">
              <a:solidFill>
                <a:srgbClr val="0033CC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Prohlášení dodavatele a osvědčení údajů INF 4</a:t>
            </a:r>
            <a:endParaRPr lang="cs-CZ" sz="2800" b="1" i="1" dirty="0">
              <a:solidFill>
                <a:srgbClr val="000099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9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368000"/>
            <a:ext cx="8640000" cy="513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5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Zavedení podmínky splnění minimálních operací </a:t>
            </a:r>
            <a:r>
              <a:rPr lang="cs-CZ" sz="2000" dirty="0">
                <a:solidFill>
                  <a:srgbClr val="0033CC"/>
                </a:solidFill>
              </a:rPr>
              <a:t>pro všechny druhy </a:t>
            </a:r>
            <a:r>
              <a:rPr lang="cs-CZ" sz="2000" dirty="0" smtClean="0">
                <a:solidFill>
                  <a:srgbClr val="0033CC"/>
                </a:solidFill>
              </a:rPr>
              <a:t>zboží </a:t>
            </a:r>
            <a:r>
              <a:rPr lang="cs-CZ" sz="2000" i="1" dirty="0" smtClean="0">
                <a:solidFill>
                  <a:srgbClr val="0033CC"/>
                </a:solidFill>
              </a:rPr>
              <a:t>(</a:t>
            </a:r>
            <a:r>
              <a:rPr lang="cs-CZ" sz="2000" i="1" dirty="0">
                <a:solidFill>
                  <a:srgbClr val="0033CC"/>
                </a:solidFill>
              </a:rPr>
              <a:t>čl. 34 DA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r>
              <a:rPr lang="cs-CZ" sz="1600" i="1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0033CC"/>
                </a:solidFill>
              </a:rPr>
              <a:t>U zboží uvedeného na seznamu v příloze DA </a:t>
            </a:r>
            <a:r>
              <a:rPr lang="pt-BR" sz="2000" i="1" dirty="0">
                <a:solidFill>
                  <a:srgbClr val="0033CC"/>
                </a:solidFill>
              </a:rPr>
              <a:t>(čl. 32 a příloha 22 – 01 DA)</a:t>
            </a:r>
            <a:r>
              <a:rPr lang="pt-BR" sz="2000" dirty="0">
                <a:solidFill>
                  <a:srgbClr val="0033CC"/>
                </a:solidFill>
              </a:rPr>
              <a:t> </a:t>
            </a:r>
            <a:r>
              <a:rPr lang="cs-CZ" sz="2000" dirty="0" smtClean="0">
                <a:solidFill>
                  <a:srgbClr val="0033CC"/>
                </a:solidFill>
              </a:rPr>
              <a:t>jsou </a:t>
            </a:r>
            <a:r>
              <a:rPr lang="cs-CZ" sz="2000" dirty="0">
                <a:solidFill>
                  <a:srgbClr val="0033CC"/>
                </a:solidFill>
              </a:rPr>
              <a:t>zavedena k</a:t>
            </a:r>
            <a:r>
              <a:rPr lang="cs-CZ" sz="2000" dirty="0" smtClean="0">
                <a:solidFill>
                  <a:srgbClr val="0033CC"/>
                </a:solidFill>
              </a:rPr>
              <a:t>onkrétní kritéria / pravidla pro určení nepreferenčního původu zboží dle druhu zboží. Používaná konkrétní kritéria pro určení původu jsou:</a:t>
            </a:r>
          </a:p>
          <a:p>
            <a:pPr marL="8001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33CC"/>
                </a:solidFill>
              </a:rPr>
              <a:t>nomenklaturní </a:t>
            </a:r>
            <a:r>
              <a:rPr lang="cs-CZ" sz="2000" dirty="0">
                <a:solidFill>
                  <a:srgbClr val="0033CC"/>
                </a:solidFill>
              </a:rPr>
              <a:t>– tzv. tarifní </a:t>
            </a:r>
            <a:r>
              <a:rPr lang="cs-CZ" sz="2000" dirty="0" smtClean="0">
                <a:solidFill>
                  <a:srgbClr val="0033CC"/>
                </a:solidFill>
              </a:rPr>
              <a:t>skok (sazební zařazení),</a:t>
            </a:r>
          </a:p>
          <a:p>
            <a:pPr marL="8001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33CC"/>
                </a:solidFill>
              </a:rPr>
              <a:t>hodnotová – na základě přidané </a:t>
            </a:r>
            <a:r>
              <a:rPr lang="cs-CZ" sz="2000" dirty="0">
                <a:solidFill>
                  <a:srgbClr val="0033CC"/>
                </a:solidFill>
              </a:rPr>
              <a:t>hodnoty, hodnoty materiálů, apod.</a:t>
            </a:r>
          </a:p>
          <a:p>
            <a:pPr marL="8001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000" dirty="0">
                <a:solidFill>
                  <a:srgbClr val="0033CC"/>
                </a:solidFill>
              </a:rPr>
              <a:t>určitý výrobní </a:t>
            </a:r>
            <a:r>
              <a:rPr lang="cs-CZ" sz="2000" dirty="0" smtClean="0">
                <a:solidFill>
                  <a:srgbClr val="0033CC"/>
                </a:solidFill>
              </a:rPr>
              <a:t>postup,</a:t>
            </a:r>
          </a:p>
          <a:p>
            <a:pPr marL="8001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33CC"/>
                </a:solidFill>
              </a:rPr>
              <a:t>kombinace </a:t>
            </a:r>
            <a:r>
              <a:rPr lang="cs-CZ" sz="2000" dirty="0">
                <a:solidFill>
                  <a:srgbClr val="0033CC"/>
                </a:solidFill>
              </a:rPr>
              <a:t>předchozích typů podmínek</a:t>
            </a:r>
            <a:r>
              <a:rPr lang="cs-CZ" sz="2000" dirty="0" smtClean="0">
                <a:solidFill>
                  <a:srgbClr val="0033CC"/>
                </a:solidFill>
              </a:rPr>
              <a:t>.</a:t>
            </a:r>
          </a:p>
          <a:p>
            <a:pPr marL="342900" lvl="0" indent="-342900" algn="just">
              <a:spcBef>
                <a:spcPts val="5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rgbClr val="0033CC"/>
                </a:solidFill>
              </a:rPr>
              <a:t>Pro ostatní zboží, </a:t>
            </a:r>
            <a:r>
              <a:rPr lang="cs-CZ" sz="2000" dirty="0" smtClean="0">
                <a:solidFill>
                  <a:srgbClr val="0033CC"/>
                </a:solidFill>
              </a:rPr>
              <a:t>které není uvedené </a:t>
            </a:r>
            <a:r>
              <a:rPr lang="cs-CZ" sz="2000" dirty="0">
                <a:solidFill>
                  <a:srgbClr val="0033CC"/>
                </a:solidFill>
              </a:rPr>
              <a:t>v příloze DA (příloha 22 – 01 DA) platí doposud platné a známé obecné kritérium původu </a:t>
            </a:r>
            <a:r>
              <a:rPr lang="cs-CZ" sz="2000" i="1" dirty="0" smtClean="0">
                <a:solidFill>
                  <a:srgbClr val="0033CC"/>
                </a:solidFill>
              </a:rPr>
              <a:t>(čl. 60 odst. 2 UCC)</a:t>
            </a:r>
            <a:r>
              <a:rPr lang="cs-CZ" sz="2000" dirty="0" smtClean="0">
                <a:solidFill>
                  <a:srgbClr val="0033CC"/>
                </a:solidFill>
              </a:rPr>
              <a:t>: </a:t>
            </a:r>
            <a:r>
              <a:rPr lang="cs-CZ" i="1" dirty="0" smtClean="0">
                <a:solidFill>
                  <a:srgbClr val="0033CC"/>
                </a:solidFill>
              </a:rPr>
              <a:t>„Zboží, na jehož výrobě se podílí více než jedna země nebo jedno území, se považuje za zboží pocházející ze země nebo území, kde došlo k jeho poslednímu podstatnému hospodářsky odůvodněnému zpracování nebo opracování, které bylo provedeno v podnicích k tomu vybavených a které vyústilo v nový výrobek nebo představuje důležitý stupeň výroby.“</a:t>
            </a:r>
            <a:endParaRPr lang="cs-CZ" sz="2000" strike="sngStrike" dirty="0" smtClean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Nepreferenční pravidla původu zboží</a:t>
            </a:r>
            <a:endParaRPr lang="cs-CZ" sz="2800" b="1" i="1" dirty="0">
              <a:solidFill>
                <a:srgbClr val="000099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85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368000"/>
            <a:ext cx="8640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5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Upraveno prokazování </a:t>
            </a:r>
            <a:r>
              <a:rPr lang="cs-CZ" sz="2000" dirty="0">
                <a:solidFill>
                  <a:srgbClr val="0033CC"/>
                </a:solidFill>
              </a:rPr>
              <a:t>nepreferenčního původu zboží </a:t>
            </a:r>
            <a:r>
              <a:rPr lang="cs-CZ" sz="2000" i="1" dirty="0">
                <a:solidFill>
                  <a:srgbClr val="0033CC"/>
                </a:solidFill>
              </a:rPr>
              <a:t>(čl. 61 UCC</a:t>
            </a:r>
            <a:r>
              <a:rPr lang="cs-CZ" sz="2000" i="1" dirty="0" smtClean="0">
                <a:solidFill>
                  <a:srgbClr val="0033CC"/>
                </a:solidFill>
              </a:rPr>
              <a:t>):</a:t>
            </a:r>
          </a:p>
          <a:p>
            <a:pPr marL="712788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arenR"/>
            </a:pPr>
            <a:r>
              <a:rPr lang="cs-CZ" sz="2000" dirty="0" smtClean="0">
                <a:solidFill>
                  <a:srgbClr val="0033CC"/>
                </a:solidFill>
              </a:rPr>
              <a:t>Při dovozu do EU:</a:t>
            </a:r>
          </a:p>
          <a:p>
            <a:pPr marL="1074738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cs-CZ" sz="2000" dirty="0">
                <a:solidFill>
                  <a:srgbClr val="0033CC"/>
                </a:solidFill>
              </a:rPr>
              <a:t>není stanovena forma prokázání původu zboží osvědčením o nepreferenčním původu (</a:t>
            </a:r>
            <a:r>
              <a:rPr lang="cs-CZ" sz="2000" dirty="0" err="1">
                <a:solidFill>
                  <a:srgbClr val="0033CC"/>
                </a:solidFill>
              </a:rPr>
              <a:t>Certificate</a:t>
            </a:r>
            <a:r>
              <a:rPr lang="cs-CZ" sz="2000" dirty="0">
                <a:solidFill>
                  <a:srgbClr val="0033CC"/>
                </a:solidFill>
              </a:rPr>
              <a:t> </a:t>
            </a:r>
            <a:r>
              <a:rPr lang="cs-CZ" sz="2000" dirty="0" err="1">
                <a:solidFill>
                  <a:srgbClr val="0033CC"/>
                </a:solidFill>
              </a:rPr>
              <a:t>of</a:t>
            </a:r>
            <a:r>
              <a:rPr lang="cs-CZ" sz="2000" dirty="0">
                <a:solidFill>
                  <a:srgbClr val="0033CC"/>
                </a:solidFill>
              </a:rPr>
              <a:t> </a:t>
            </a:r>
            <a:r>
              <a:rPr lang="cs-CZ" sz="2000" dirty="0" err="1">
                <a:solidFill>
                  <a:srgbClr val="0033CC"/>
                </a:solidFill>
              </a:rPr>
              <a:t>origin</a:t>
            </a:r>
            <a:r>
              <a:rPr lang="cs-CZ" sz="2000" dirty="0">
                <a:solidFill>
                  <a:srgbClr val="0033CC"/>
                </a:solidFill>
              </a:rPr>
              <a:t>) - </a:t>
            </a:r>
            <a:r>
              <a:rPr lang="cs-CZ" sz="2000" i="1" dirty="0">
                <a:solidFill>
                  <a:srgbClr val="0033CC"/>
                </a:solidFill>
              </a:rPr>
              <a:t>čl. 61 odst. 1 a 2 UCC,</a:t>
            </a:r>
            <a:endParaRPr lang="cs-CZ" sz="2000" dirty="0">
              <a:solidFill>
                <a:srgbClr val="0033CC"/>
              </a:solidFill>
            </a:endParaRPr>
          </a:p>
          <a:p>
            <a:pPr marL="1074738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cs-CZ" sz="2000" dirty="0">
                <a:solidFill>
                  <a:srgbClr val="0033CC"/>
                </a:solidFill>
              </a:rPr>
              <a:t>lze</a:t>
            </a:r>
            <a:r>
              <a:rPr lang="cs-CZ" sz="2000" dirty="0" smtClean="0">
                <a:solidFill>
                  <a:srgbClr val="0033CC"/>
                </a:solidFill>
              </a:rPr>
              <a:t> prokaz</a:t>
            </a:r>
            <a:r>
              <a:rPr lang="cs-CZ" sz="2000" dirty="0">
                <a:solidFill>
                  <a:srgbClr val="0033CC"/>
                </a:solidFill>
              </a:rPr>
              <a:t>ovat</a:t>
            </a:r>
            <a:r>
              <a:rPr lang="cs-CZ" sz="2000" dirty="0" smtClean="0">
                <a:solidFill>
                  <a:srgbClr val="0033CC"/>
                </a:solidFill>
              </a:rPr>
              <a:t> původ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0033CC"/>
                </a:solidFill>
              </a:rPr>
              <a:t>jakýmikoli doklady a podklady, ze kterých vyplývá, že je původ stanoven v souladu s příslušnými právními předpisy Unie, např. i formou dotazníku, atd.,</a:t>
            </a:r>
          </a:p>
          <a:p>
            <a:pPr marL="1074738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cs-CZ" sz="2000" dirty="0">
                <a:solidFill>
                  <a:srgbClr val="0033CC"/>
                </a:solidFill>
              </a:rPr>
              <a:t>pouze pro zvláštní nepreferenční dovozní režim je stanoveno osvědčení o nepreferenčním původu (</a:t>
            </a:r>
            <a:r>
              <a:rPr lang="cs-CZ" sz="2000" dirty="0" err="1">
                <a:solidFill>
                  <a:srgbClr val="0033CC"/>
                </a:solidFill>
              </a:rPr>
              <a:t>Certificate</a:t>
            </a:r>
            <a:r>
              <a:rPr lang="cs-CZ" sz="2000" dirty="0">
                <a:solidFill>
                  <a:srgbClr val="0033CC"/>
                </a:solidFill>
              </a:rPr>
              <a:t> </a:t>
            </a:r>
            <a:r>
              <a:rPr lang="cs-CZ" sz="2000" dirty="0" err="1">
                <a:solidFill>
                  <a:srgbClr val="0033CC"/>
                </a:solidFill>
              </a:rPr>
              <a:t>of</a:t>
            </a:r>
            <a:r>
              <a:rPr lang="cs-CZ" sz="2000" dirty="0">
                <a:solidFill>
                  <a:srgbClr val="0033CC"/>
                </a:solidFill>
              </a:rPr>
              <a:t> </a:t>
            </a:r>
            <a:r>
              <a:rPr lang="cs-CZ" sz="2000" dirty="0" err="1">
                <a:solidFill>
                  <a:srgbClr val="0033CC"/>
                </a:solidFill>
              </a:rPr>
              <a:t>origin</a:t>
            </a:r>
            <a:r>
              <a:rPr lang="cs-CZ" sz="2000" dirty="0">
                <a:solidFill>
                  <a:srgbClr val="0033CC"/>
                </a:solidFill>
              </a:rPr>
              <a:t>) </a:t>
            </a:r>
            <a:r>
              <a:rPr lang="cs-CZ" sz="2000" i="1" dirty="0">
                <a:solidFill>
                  <a:srgbClr val="0033CC"/>
                </a:solidFill>
              </a:rPr>
              <a:t>(čl. 57 – 59 a příloha 22-14 IA)</a:t>
            </a:r>
            <a:r>
              <a:rPr lang="cs-CZ" sz="2000" dirty="0">
                <a:solidFill>
                  <a:srgbClr val="0033CC"/>
                </a:solidFill>
              </a:rPr>
              <a:t>.</a:t>
            </a:r>
          </a:p>
          <a:p>
            <a:pPr marL="712788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arenR" startAt="2"/>
            </a:pPr>
            <a:r>
              <a:rPr lang="cs-CZ" sz="2000" dirty="0" smtClean="0">
                <a:solidFill>
                  <a:srgbClr val="0033CC"/>
                </a:solidFill>
              </a:rPr>
              <a:t>Při </a:t>
            </a:r>
            <a:r>
              <a:rPr lang="cs-CZ" sz="2000" dirty="0">
                <a:solidFill>
                  <a:srgbClr val="0033CC"/>
                </a:solidFill>
              </a:rPr>
              <a:t>vývozu z </a:t>
            </a:r>
            <a:r>
              <a:rPr lang="cs-CZ" sz="2000" dirty="0" smtClean="0">
                <a:solidFill>
                  <a:srgbClr val="0033CC"/>
                </a:solidFill>
              </a:rPr>
              <a:t>EU:</a:t>
            </a:r>
            <a:endParaRPr lang="cs-CZ" sz="2000" dirty="0">
              <a:solidFill>
                <a:srgbClr val="0033CC"/>
              </a:solidFill>
            </a:endParaRPr>
          </a:p>
          <a:p>
            <a:pPr marL="1074738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33CC"/>
                </a:solidFill>
              </a:rPr>
              <a:t>není </a:t>
            </a:r>
            <a:r>
              <a:rPr lang="cs-CZ" sz="2000" dirty="0">
                <a:solidFill>
                  <a:srgbClr val="0033CC"/>
                </a:solidFill>
              </a:rPr>
              <a:t>stanovena forma prokázání </a:t>
            </a:r>
            <a:r>
              <a:rPr lang="cs-CZ" sz="2000" dirty="0" smtClean="0">
                <a:solidFill>
                  <a:srgbClr val="0033CC"/>
                </a:solidFill>
              </a:rPr>
              <a:t>původu</a:t>
            </a:r>
            <a:r>
              <a:rPr lang="cs-CZ" sz="2000" dirty="0">
                <a:solidFill>
                  <a:srgbClr val="0033CC"/>
                </a:solidFill>
              </a:rPr>
              <a:t> zboží</a:t>
            </a:r>
            <a:r>
              <a:rPr lang="cs-CZ" sz="2000" dirty="0" smtClean="0">
                <a:solidFill>
                  <a:srgbClr val="0033CC"/>
                </a:solidFill>
              </a:rPr>
              <a:t> </a:t>
            </a:r>
            <a:r>
              <a:rPr lang="cs-CZ" sz="2000" dirty="0">
                <a:solidFill>
                  <a:srgbClr val="0033CC"/>
                </a:solidFill>
              </a:rPr>
              <a:t>osvědčením o nepreferenčním původu (</a:t>
            </a:r>
            <a:r>
              <a:rPr lang="cs-CZ" sz="2000" dirty="0" err="1">
                <a:solidFill>
                  <a:srgbClr val="0033CC"/>
                </a:solidFill>
              </a:rPr>
              <a:t>Certificate</a:t>
            </a:r>
            <a:r>
              <a:rPr lang="cs-CZ" sz="2000" dirty="0">
                <a:solidFill>
                  <a:srgbClr val="0033CC"/>
                </a:solidFill>
              </a:rPr>
              <a:t> </a:t>
            </a:r>
            <a:r>
              <a:rPr lang="cs-CZ" sz="2000" dirty="0" err="1">
                <a:solidFill>
                  <a:srgbClr val="0033CC"/>
                </a:solidFill>
              </a:rPr>
              <a:t>of</a:t>
            </a:r>
            <a:r>
              <a:rPr lang="cs-CZ" sz="2000" dirty="0">
                <a:solidFill>
                  <a:srgbClr val="0033CC"/>
                </a:solidFill>
              </a:rPr>
              <a:t> </a:t>
            </a:r>
            <a:r>
              <a:rPr lang="cs-CZ" sz="2000" dirty="0" err="1">
                <a:solidFill>
                  <a:srgbClr val="0033CC"/>
                </a:solidFill>
              </a:rPr>
              <a:t>origin</a:t>
            </a:r>
            <a:r>
              <a:rPr lang="cs-CZ" sz="2000" dirty="0">
                <a:solidFill>
                  <a:srgbClr val="0033CC"/>
                </a:solidFill>
              </a:rPr>
              <a:t>) - </a:t>
            </a:r>
            <a:r>
              <a:rPr lang="cs-CZ" sz="2000" i="1" dirty="0" smtClean="0">
                <a:solidFill>
                  <a:srgbClr val="0033CC"/>
                </a:solidFill>
              </a:rPr>
              <a:t>čl</a:t>
            </a:r>
            <a:r>
              <a:rPr lang="cs-CZ" sz="2000" i="1" dirty="0">
                <a:solidFill>
                  <a:srgbClr val="0033CC"/>
                </a:solidFill>
              </a:rPr>
              <a:t>. 61 odst. 3 </a:t>
            </a:r>
            <a:r>
              <a:rPr lang="cs-CZ" sz="2000" i="1" dirty="0" smtClean="0">
                <a:solidFill>
                  <a:srgbClr val="0033CC"/>
                </a:solidFill>
              </a:rPr>
              <a:t>UCC</a:t>
            </a:r>
            <a:r>
              <a:rPr lang="cs-CZ" sz="2000" dirty="0" smtClean="0">
                <a:solidFill>
                  <a:srgbClr val="0033CC"/>
                </a:solidFill>
              </a:rPr>
              <a:t>,</a:t>
            </a:r>
          </a:p>
          <a:p>
            <a:pPr marL="1074738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33CC"/>
                </a:solidFill>
              </a:rPr>
              <a:t>nadále doklad </a:t>
            </a:r>
            <a:r>
              <a:rPr lang="cs-CZ" sz="2000" dirty="0">
                <a:solidFill>
                  <a:srgbClr val="0033CC"/>
                </a:solidFill>
              </a:rPr>
              <a:t>o nepreferenčním původu </a:t>
            </a:r>
            <a:r>
              <a:rPr lang="cs-CZ" sz="2000" dirty="0" smtClean="0">
                <a:solidFill>
                  <a:srgbClr val="0033CC"/>
                </a:solidFill>
              </a:rPr>
              <a:t>zboží v ČR vystavuje Hospodářská komora České republiky.</a:t>
            </a:r>
            <a:endParaRPr lang="cs-CZ" sz="2000" dirty="0">
              <a:solidFill>
                <a:srgbClr val="0033CC"/>
              </a:solidFill>
            </a:endParaRPr>
          </a:p>
          <a:p>
            <a:pPr marL="1074738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endParaRPr lang="cs-CZ" dirty="0">
              <a:solidFill>
                <a:srgbClr val="0033CC"/>
              </a:solidFill>
            </a:endParaRPr>
          </a:p>
          <a:p>
            <a:pPr marL="8001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</a:pPr>
            <a:endParaRPr lang="cs-CZ" dirty="0">
              <a:solidFill>
                <a:srgbClr val="0033CC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Nepreferenční pravidla původu zboží</a:t>
            </a:r>
            <a:endParaRPr lang="cs-CZ" sz="2800" b="1" i="1" dirty="0">
              <a:solidFill>
                <a:srgbClr val="000099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707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772816"/>
            <a:ext cx="8640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</a:pPr>
            <a:r>
              <a:rPr lang="cs-CZ" sz="2000" dirty="0">
                <a:solidFill>
                  <a:srgbClr val="0033CC"/>
                </a:solidFill>
              </a:rPr>
              <a:t>Zavedení systému REX je stanoveno k </a:t>
            </a:r>
            <a:r>
              <a:rPr lang="cs-CZ" sz="2000" dirty="0" smtClean="0">
                <a:solidFill>
                  <a:srgbClr val="0033CC"/>
                </a:solidFill>
              </a:rPr>
              <a:t>1. 1. 2017 (viz UCC WP - prováděcí rozhodnutí Komise </a:t>
            </a:r>
            <a:r>
              <a:rPr lang="cs-CZ" sz="2000" dirty="0" smtClean="0">
                <a:solidFill>
                  <a:srgbClr val="0033CC"/>
                </a:solidFill>
              </a:rPr>
              <a:t>2016/578/EU </a:t>
            </a:r>
            <a:r>
              <a:rPr lang="cs-CZ" sz="2000" dirty="0" smtClean="0">
                <a:solidFill>
                  <a:srgbClr val="0033CC"/>
                </a:solidFill>
              </a:rPr>
              <a:t>ze dne </a:t>
            </a:r>
            <a:r>
              <a:rPr lang="cs-CZ" sz="2000" dirty="0" smtClean="0">
                <a:solidFill>
                  <a:srgbClr val="0033CC"/>
                </a:solidFill>
              </a:rPr>
              <a:t>11. </a:t>
            </a:r>
            <a:r>
              <a:rPr lang="cs-CZ" sz="2000" dirty="0" smtClean="0">
                <a:solidFill>
                  <a:srgbClr val="0033CC"/>
                </a:solidFill>
              </a:rPr>
              <a:t>dubna </a:t>
            </a:r>
            <a:r>
              <a:rPr lang="cs-CZ" sz="2000" dirty="0" smtClean="0">
                <a:solidFill>
                  <a:srgbClr val="0033CC"/>
                </a:solidFill>
              </a:rPr>
              <a:t>2016).</a:t>
            </a:r>
            <a:endParaRPr lang="cs-CZ" sz="2000" dirty="0" smtClean="0">
              <a:solidFill>
                <a:srgbClr val="0033CC"/>
              </a:solidFill>
            </a:endParaRPr>
          </a:p>
          <a:p>
            <a:pPr marL="34290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Zavedení registrovaného vývozce </a:t>
            </a:r>
            <a:r>
              <a:rPr lang="pt-BR" sz="2000" i="1" dirty="0" smtClean="0">
                <a:solidFill>
                  <a:srgbClr val="0033CC"/>
                </a:solidFill>
              </a:rPr>
              <a:t>(</a:t>
            </a:r>
            <a:r>
              <a:rPr lang="pt-BR" sz="2000" i="1" dirty="0">
                <a:solidFill>
                  <a:srgbClr val="0033CC"/>
                </a:solidFill>
              </a:rPr>
              <a:t>čl. 37 odst. 21 DA, čl. 79 a 85 IA</a:t>
            </a:r>
            <a:r>
              <a:rPr lang="pt-BR" sz="2000" i="1" dirty="0" smtClean="0">
                <a:solidFill>
                  <a:srgbClr val="0033CC"/>
                </a:solidFill>
              </a:rPr>
              <a:t>)</a:t>
            </a:r>
            <a:r>
              <a:rPr lang="cs-CZ" sz="2000" dirty="0" smtClean="0">
                <a:solidFill>
                  <a:srgbClr val="0033CC"/>
                </a:solidFill>
              </a:rPr>
              <a:t>:</a:t>
            </a:r>
          </a:p>
          <a:p>
            <a:pPr marL="800100" lvl="1" indent="-342900" algn="just"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33CC"/>
                </a:solidFill>
              </a:rPr>
              <a:t>bude na straně EU, ale i na straně </a:t>
            </a:r>
            <a:r>
              <a:rPr lang="cs-CZ" sz="2000" dirty="0">
                <a:solidFill>
                  <a:srgbClr val="0033CC"/>
                </a:solidFill>
              </a:rPr>
              <a:t>rozvojových a nejméně rozvinutých </a:t>
            </a:r>
            <a:r>
              <a:rPr lang="cs-CZ" sz="2000" dirty="0" smtClean="0">
                <a:solidFill>
                  <a:srgbClr val="0033CC"/>
                </a:solidFill>
              </a:rPr>
              <a:t>zemí (RZ a NRZ), a také </a:t>
            </a:r>
            <a:r>
              <a:rPr lang="cs-CZ" sz="2000" dirty="0">
                <a:solidFill>
                  <a:srgbClr val="0033CC"/>
                </a:solidFill>
              </a:rPr>
              <a:t>na straně Norska, Švýcarska </a:t>
            </a:r>
            <a:r>
              <a:rPr lang="cs-CZ" sz="2000" dirty="0" smtClean="0">
                <a:solidFill>
                  <a:srgbClr val="0033CC"/>
                </a:solidFill>
              </a:rPr>
              <a:t>a Turecka,</a:t>
            </a:r>
            <a:endParaRPr lang="cs-CZ" sz="2000" dirty="0">
              <a:solidFill>
                <a:srgbClr val="0033CC"/>
              </a:solidFill>
            </a:endParaRPr>
          </a:p>
          <a:p>
            <a:pPr marL="800100" lvl="1" indent="-342900" algn="just"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33CC"/>
                </a:solidFill>
              </a:rPr>
              <a:t>bude se jednat pouze o registraci, na základě žádosti </a:t>
            </a:r>
            <a:r>
              <a:rPr lang="pt-BR" sz="2000" i="1" dirty="0">
                <a:solidFill>
                  <a:srgbClr val="0033CC"/>
                </a:solidFill>
              </a:rPr>
              <a:t>(čl. 86 a příloha 22-06 IA)</a:t>
            </a:r>
            <a:r>
              <a:rPr lang="cs-CZ" sz="2000" dirty="0" smtClean="0">
                <a:solidFill>
                  <a:srgbClr val="0033CC"/>
                </a:solidFill>
              </a:rPr>
              <a:t>.</a:t>
            </a:r>
          </a:p>
          <a:p>
            <a:pPr marL="34290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Vznikne </a:t>
            </a:r>
            <a:r>
              <a:rPr lang="cs-CZ" sz="2000" dirty="0">
                <a:solidFill>
                  <a:srgbClr val="0033CC"/>
                </a:solidFill>
              </a:rPr>
              <a:t>centrální databáze registrovaných vývozců s přístupem pro celní správy EU, příslušné orgány </a:t>
            </a:r>
            <a:r>
              <a:rPr lang="cs-CZ" sz="2000" dirty="0" smtClean="0">
                <a:solidFill>
                  <a:srgbClr val="0033CC"/>
                </a:solidFill>
              </a:rPr>
              <a:t>RZ a NRZ. Rovněž bude </a:t>
            </a:r>
            <a:r>
              <a:rPr lang="cs-CZ" sz="2000" dirty="0">
                <a:solidFill>
                  <a:srgbClr val="0033CC"/>
                </a:solidFill>
              </a:rPr>
              <a:t>zapojeno </a:t>
            </a:r>
            <a:r>
              <a:rPr lang="cs-CZ" sz="2000" dirty="0" smtClean="0">
                <a:solidFill>
                  <a:srgbClr val="0033CC"/>
                </a:solidFill>
              </a:rPr>
              <a:t>NO, CH a TR</a:t>
            </a:r>
            <a:r>
              <a:rPr lang="cs-CZ" sz="2000" dirty="0">
                <a:solidFill>
                  <a:srgbClr val="0033CC"/>
                </a:solidFill>
              </a:rPr>
              <a:t>. Přístup do databáze bude i pro veřejnost </a:t>
            </a:r>
            <a:r>
              <a:rPr lang="cs-CZ" sz="2000" i="1" dirty="0">
                <a:solidFill>
                  <a:srgbClr val="0033CC"/>
                </a:solidFill>
              </a:rPr>
              <a:t>(čl. 80, 82 – 90 IA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endParaRPr lang="cs-CZ" sz="2000" i="1" dirty="0">
              <a:solidFill>
                <a:srgbClr val="0033CC"/>
              </a:solidFill>
            </a:endParaRPr>
          </a:p>
          <a:p>
            <a:pPr marL="34290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Všechny </a:t>
            </a:r>
            <a:r>
              <a:rPr lang="cs-CZ" sz="2000" dirty="0">
                <a:solidFill>
                  <a:srgbClr val="0033CC"/>
                </a:solidFill>
              </a:rPr>
              <a:t>členské země EU zahájí registraci vývozců / přistoupí k systému REX </a:t>
            </a:r>
            <a:r>
              <a:rPr lang="cs-CZ" sz="2000" dirty="0" smtClean="0">
                <a:solidFill>
                  <a:srgbClr val="0033CC"/>
                </a:solidFill>
              </a:rPr>
              <a:t>k 1</a:t>
            </a:r>
            <a:r>
              <a:rPr lang="cs-CZ" sz="2000" dirty="0">
                <a:solidFill>
                  <a:srgbClr val="0033CC"/>
                </a:solidFill>
              </a:rPr>
              <a:t>. 1. </a:t>
            </a:r>
            <a:r>
              <a:rPr lang="cs-CZ" sz="2000" dirty="0" smtClean="0">
                <a:solidFill>
                  <a:srgbClr val="0033CC"/>
                </a:solidFill>
              </a:rPr>
              <a:t>2017 </a:t>
            </a:r>
            <a:r>
              <a:rPr lang="cs-CZ" sz="2000" i="1" dirty="0">
                <a:solidFill>
                  <a:srgbClr val="0033CC"/>
                </a:solidFill>
              </a:rPr>
              <a:t>(čl. 85 IA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endParaRPr lang="cs-CZ" sz="2000" i="1" dirty="0">
              <a:solidFill>
                <a:srgbClr val="0033CC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Všeobecný systém preferencí  </a:t>
            </a:r>
          </a:p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Systém registrovaných vývozců (REX)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85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772816"/>
            <a:ext cx="8640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rgbClr val="0033CC"/>
                </a:solidFill>
              </a:rPr>
              <a:t>Pro RZ a NRZ je povoleno postupné přistupování k REX </a:t>
            </a:r>
            <a:r>
              <a:rPr lang="cs-CZ" sz="2000" dirty="0" smtClean="0">
                <a:solidFill>
                  <a:srgbClr val="0033CC"/>
                </a:solidFill>
              </a:rPr>
              <a:t>(vždy k 1.1.) – uplatnění REX nejpozději </a:t>
            </a:r>
            <a:r>
              <a:rPr lang="cs-CZ" sz="2000" dirty="0">
                <a:solidFill>
                  <a:srgbClr val="0033CC"/>
                </a:solidFill>
              </a:rPr>
              <a:t>do 30. 6. </a:t>
            </a:r>
            <a:r>
              <a:rPr lang="cs-CZ" sz="2000" dirty="0" smtClean="0">
                <a:solidFill>
                  <a:srgbClr val="0033CC"/>
                </a:solidFill>
              </a:rPr>
              <a:t>2020 </a:t>
            </a:r>
            <a:r>
              <a:rPr lang="cs-CZ" sz="2000" i="1" dirty="0">
                <a:solidFill>
                  <a:srgbClr val="0033CC"/>
                </a:solidFill>
              </a:rPr>
              <a:t>(čl. 79 IA)</a:t>
            </a:r>
            <a:r>
              <a:rPr lang="cs-CZ" sz="2000" dirty="0">
                <a:solidFill>
                  <a:srgbClr val="0033CC"/>
                </a:solidFill>
              </a:rPr>
              <a:t>.</a:t>
            </a: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Prokazování </a:t>
            </a:r>
            <a:r>
              <a:rPr lang="cs-CZ" sz="2000" dirty="0">
                <a:solidFill>
                  <a:srgbClr val="0033CC"/>
                </a:solidFill>
              </a:rPr>
              <a:t>původu bude zajištěno formou „Deklarace o původu“, která bude ve </a:t>
            </a:r>
            <a:r>
              <a:rPr lang="cs-CZ" sz="2000" dirty="0" smtClean="0">
                <a:solidFill>
                  <a:srgbClr val="0033CC"/>
                </a:solidFill>
              </a:rPr>
              <a:t>třech </a:t>
            </a:r>
            <a:r>
              <a:rPr lang="cs-CZ" sz="2000" dirty="0">
                <a:solidFill>
                  <a:srgbClr val="0033CC"/>
                </a:solidFill>
              </a:rPr>
              <a:t>jazycích - EN, FR a </a:t>
            </a:r>
            <a:r>
              <a:rPr lang="cs-CZ" sz="2000" dirty="0" smtClean="0">
                <a:solidFill>
                  <a:srgbClr val="0033CC"/>
                </a:solidFill>
              </a:rPr>
              <a:t>ES </a:t>
            </a:r>
            <a:r>
              <a:rPr lang="cs-CZ" sz="2000" i="1" dirty="0">
                <a:solidFill>
                  <a:srgbClr val="0033CC"/>
                </a:solidFill>
              </a:rPr>
              <a:t>(čl. 92 a příloha </a:t>
            </a:r>
            <a:r>
              <a:rPr lang="cs-CZ" sz="2000" i="1" dirty="0" smtClean="0">
                <a:solidFill>
                  <a:srgbClr val="0033CC"/>
                </a:solidFill>
              </a:rPr>
              <a:t>22-07 IA</a:t>
            </a:r>
            <a:r>
              <a:rPr lang="cs-CZ" sz="2000" i="1" dirty="0">
                <a:solidFill>
                  <a:srgbClr val="0033CC"/>
                </a:solidFill>
              </a:rPr>
              <a:t>)</a:t>
            </a:r>
            <a:r>
              <a:rPr lang="cs-CZ" sz="2000" dirty="0">
                <a:solidFill>
                  <a:srgbClr val="0033CC"/>
                </a:solidFill>
              </a:rPr>
              <a:t>. Unijní vývozci budou používat „Deklaraci o původu“ od 1. 1. </a:t>
            </a:r>
            <a:r>
              <a:rPr lang="cs-CZ" sz="2000" dirty="0" smtClean="0">
                <a:solidFill>
                  <a:srgbClr val="0033CC"/>
                </a:solidFill>
              </a:rPr>
              <a:t>2017 </a:t>
            </a:r>
            <a:r>
              <a:rPr lang="cs-CZ" sz="2000" i="1" dirty="0">
                <a:solidFill>
                  <a:srgbClr val="0033CC"/>
                </a:solidFill>
              </a:rPr>
              <a:t>(čl. 85 IA) – </a:t>
            </a:r>
            <a:r>
              <a:rPr lang="cs-CZ" sz="2000" dirty="0">
                <a:solidFill>
                  <a:srgbClr val="0033CC"/>
                </a:solidFill>
              </a:rPr>
              <a:t>Tato „Deklarace o původu“ nahradí současné osvědčení FORM A, náhradní FORM A, prohlášení </a:t>
            </a:r>
            <a:r>
              <a:rPr lang="cs-CZ" sz="2000" dirty="0" smtClean="0">
                <a:solidFill>
                  <a:srgbClr val="0033CC"/>
                </a:solidFill>
              </a:rPr>
              <a:t>na faktuře (</a:t>
            </a:r>
            <a:r>
              <a:rPr lang="cs-CZ" sz="2000" dirty="0">
                <a:solidFill>
                  <a:srgbClr val="0033CC"/>
                </a:solidFill>
              </a:rPr>
              <a:t>G</a:t>
            </a:r>
            <a:r>
              <a:rPr lang="cs-CZ" sz="2000" dirty="0" smtClean="0">
                <a:solidFill>
                  <a:srgbClr val="0033CC"/>
                </a:solidFill>
              </a:rPr>
              <a:t>SP), i </a:t>
            </a:r>
            <a:r>
              <a:rPr lang="cs-CZ" sz="2000" dirty="0">
                <a:solidFill>
                  <a:srgbClr val="0033CC"/>
                </a:solidFill>
              </a:rPr>
              <a:t>osvědčení EUR.1 </a:t>
            </a:r>
            <a:r>
              <a:rPr lang="cs-CZ" sz="2000" dirty="0" smtClean="0">
                <a:solidFill>
                  <a:srgbClr val="0033CC"/>
                </a:solidFill>
              </a:rPr>
              <a:t>vystavované pro </a:t>
            </a:r>
            <a:r>
              <a:rPr lang="cs-CZ" sz="2000" dirty="0">
                <a:solidFill>
                  <a:srgbClr val="0033CC"/>
                </a:solidFill>
              </a:rPr>
              <a:t>účely kumulace</a:t>
            </a:r>
            <a:r>
              <a:rPr lang="cs-CZ" sz="2000" dirty="0" smtClean="0">
                <a:solidFill>
                  <a:srgbClr val="0033CC"/>
                </a:solidFill>
              </a:rPr>
              <a:t>.</a:t>
            </a: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Platnost </a:t>
            </a:r>
            <a:r>
              <a:rPr lang="cs-CZ" sz="2000" dirty="0">
                <a:solidFill>
                  <a:srgbClr val="0033CC"/>
                </a:solidFill>
              </a:rPr>
              <a:t>„Deklarace o původu“ je dvanáct </a:t>
            </a:r>
            <a:r>
              <a:rPr lang="cs-CZ" sz="2000" dirty="0" smtClean="0">
                <a:solidFill>
                  <a:srgbClr val="0033CC"/>
                </a:solidFill>
              </a:rPr>
              <a:t>měsíců </a:t>
            </a:r>
            <a:r>
              <a:rPr lang="cs-CZ" sz="2000" i="1" dirty="0">
                <a:solidFill>
                  <a:srgbClr val="0033CC"/>
                </a:solidFill>
              </a:rPr>
              <a:t>(čl. 99 IA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endParaRPr lang="cs-CZ" sz="2000" i="1" dirty="0" smtClean="0">
              <a:solidFill>
                <a:srgbClr val="FF0000"/>
              </a:solidFill>
            </a:endParaRP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Platnost </a:t>
            </a:r>
            <a:r>
              <a:rPr lang="cs-CZ" sz="2000" dirty="0">
                <a:solidFill>
                  <a:srgbClr val="0033CC"/>
                </a:solidFill>
              </a:rPr>
              <a:t>náhradní „Deklarace o původu“ je dvanáct měsíců ode dne vystavení původní deklarace o </a:t>
            </a:r>
            <a:r>
              <a:rPr lang="cs-CZ" sz="2000" dirty="0" smtClean="0">
                <a:solidFill>
                  <a:srgbClr val="0033CC"/>
                </a:solidFill>
              </a:rPr>
              <a:t>původu </a:t>
            </a:r>
            <a:r>
              <a:rPr lang="cs-CZ" sz="2000" i="1" dirty="0">
                <a:solidFill>
                  <a:srgbClr val="0033CC"/>
                </a:solidFill>
              </a:rPr>
              <a:t>(čl. </a:t>
            </a:r>
            <a:r>
              <a:rPr lang="cs-CZ" sz="2000" i="1" dirty="0" smtClean="0">
                <a:solidFill>
                  <a:srgbClr val="0033CC"/>
                </a:solidFill>
              </a:rPr>
              <a:t>101 a </a:t>
            </a:r>
            <a:r>
              <a:rPr lang="cs-CZ" sz="2000" i="1" dirty="0">
                <a:solidFill>
                  <a:srgbClr val="0033CC"/>
                </a:solidFill>
              </a:rPr>
              <a:t>příloha 22-20 IA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endParaRPr lang="cs-CZ" sz="2000" i="1" dirty="0">
              <a:solidFill>
                <a:srgbClr val="0033CC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Všeobecný systém preferencí  </a:t>
            </a:r>
          </a:p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Systém registrovaných vývozců (REX)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85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772816"/>
            <a:ext cx="8640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rgbClr val="0033CC"/>
                </a:solidFill>
              </a:rPr>
              <a:t>Pro neregistrované vývozce po přechodné období jednoho roku </a:t>
            </a:r>
            <a:r>
              <a:rPr lang="cs-CZ" sz="2000" dirty="0" smtClean="0">
                <a:solidFill>
                  <a:srgbClr val="0033CC"/>
                </a:solidFill>
              </a:rPr>
              <a:t>od přistoupení k REX </a:t>
            </a:r>
            <a:r>
              <a:rPr lang="cs-CZ" sz="2000" dirty="0">
                <a:solidFill>
                  <a:srgbClr val="0033CC"/>
                </a:solidFill>
              </a:rPr>
              <a:t>bude možný souběh důkazů původu náhradního osvědčení FORM A, osvědčení EUR.1 a „Deklarace o původu“ v EU </a:t>
            </a:r>
            <a:r>
              <a:rPr lang="cs-CZ" sz="2000" dirty="0" smtClean="0">
                <a:solidFill>
                  <a:srgbClr val="0033CC"/>
                </a:solidFill>
              </a:rPr>
              <a:t>(</a:t>
            </a:r>
            <a:r>
              <a:rPr lang="cs-CZ" sz="2000" i="1" dirty="0">
                <a:solidFill>
                  <a:srgbClr val="0033CC"/>
                </a:solidFill>
              </a:rPr>
              <a:t>čl. 85 pro EU </a:t>
            </a:r>
            <a:r>
              <a:rPr lang="cs-CZ" sz="2000" i="1" dirty="0" smtClean="0">
                <a:solidFill>
                  <a:srgbClr val="0033CC"/>
                </a:solidFill>
              </a:rPr>
              <a:t>IA) </a:t>
            </a:r>
            <a:r>
              <a:rPr lang="cs-CZ" sz="2000" dirty="0" smtClean="0">
                <a:solidFill>
                  <a:srgbClr val="0033CC"/>
                </a:solidFill>
              </a:rPr>
              <a:t>a </a:t>
            </a:r>
            <a:r>
              <a:rPr lang="cs-CZ" sz="2000" dirty="0">
                <a:solidFill>
                  <a:srgbClr val="0033CC"/>
                </a:solidFill>
              </a:rPr>
              <a:t>osvědčení FORM A </a:t>
            </a:r>
            <a:r>
              <a:rPr lang="cs-CZ" sz="2000" dirty="0" err="1">
                <a:solidFill>
                  <a:srgbClr val="0033CC"/>
                </a:solidFill>
              </a:rPr>
              <a:t>a</a:t>
            </a:r>
            <a:r>
              <a:rPr lang="cs-CZ" sz="2000" dirty="0">
                <a:solidFill>
                  <a:srgbClr val="0033CC"/>
                </a:solidFill>
              </a:rPr>
              <a:t> „Deklarace o původu“ v RZ a </a:t>
            </a:r>
            <a:r>
              <a:rPr lang="cs-CZ" sz="2000" dirty="0" smtClean="0">
                <a:solidFill>
                  <a:srgbClr val="0033CC"/>
                </a:solidFill>
              </a:rPr>
              <a:t>NRZ</a:t>
            </a:r>
            <a:r>
              <a:rPr lang="cs-CZ" sz="2000" i="1" dirty="0" smtClean="0">
                <a:solidFill>
                  <a:srgbClr val="0033CC"/>
                </a:solidFill>
              </a:rPr>
              <a:t> </a:t>
            </a:r>
            <a:r>
              <a:rPr lang="cs-CZ" sz="2000" i="1" dirty="0">
                <a:solidFill>
                  <a:srgbClr val="0033CC"/>
                </a:solidFill>
              </a:rPr>
              <a:t>(čl. 79 pro RZ a </a:t>
            </a:r>
            <a:r>
              <a:rPr lang="cs-CZ" sz="2000" i="1" dirty="0" smtClean="0">
                <a:solidFill>
                  <a:srgbClr val="0033CC"/>
                </a:solidFill>
              </a:rPr>
              <a:t>NRZ). </a:t>
            </a:r>
            <a:r>
              <a:rPr lang="cs-CZ" sz="2000" dirty="0" smtClean="0">
                <a:solidFill>
                  <a:srgbClr val="0033CC"/>
                </a:solidFill>
              </a:rPr>
              <a:t>U RZ a NRZ na žádost může Komise prodloužit období o šest měsíců.</a:t>
            </a:r>
            <a:endParaRPr lang="cs-CZ" sz="2000" dirty="0">
              <a:solidFill>
                <a:srgbClr val="0033CC"/>
              </a:solidFill>
            </a:endParaRP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Pro </a:t>
            </a:r>
            <a:r>
              <a:rPr lang="cs-CZ" sz="2000" dirty="0">
                <a:solidFill>
                  <a:srgbClr val="0033CC"/>
                </a:solidFill>
              </a:rPr>
              <a:t>uplatnění preferenčního zacházení při dovozu zboží do EU v rámci REX bude muset deklarant do celního prohlášení uvádět odkaz na „Deklaraci o původu“ a u registrovaného vývozce se bude muset rovněž uvádět číslo registrace </a:t>
            </a:r>
            <a:r>
              <a:rPr lang="cs-CZ" sz="2000" dirty="0" smtClean="0">
                <a:solidFill>
                  <a:srgbClr val="0033CC"/>
                </a:solidFill>
              </a:rPr>
              <a:t>vývozce </a:t>
            </a:r>
            <a:r>
              <a:rPr lang="cs-CZ" sz="2000" i="1" dirty="0">
                <a:solidFill>
                  <a:srgbClr val="0033CC"/>
                </a:solidFill>
              </a:rPr>
              <a:t>(čl. 102 odst. 1 IA</a:t>
            </a:r>
            <a:r>
              <a:rPr lang="cs-CZ" sz="2000" i="1" dirty="0" smtClean="0">
                <a:solidFill>
                  <a:srgbClr val="0033CC"/>
                </a:solidFill>
              </a:rPr>
              <a:t>). </a:t>
            </a:r>
            <a:r>
              <a:rPr lang="cs-CZ" sz="2000" dirty="0" smtClean="0">
                <a:solidFill>
                  <a:srgbClr val="0033CC"/>
                </a:solidFill>
              </a:rPr>
              <a:t>Dojde rovněž k zavedení příslušných kódů</a:t>
            </a:r>
            <a:r>
              <a:rPr lang="cs-CZ" sz="2000" dirty="0">
                <a:solidFill>
                  <a:srgbClr val="0033CC"/>
                </a:solidFill>
              </a:rPr>
              <a:t> </a:t>
            </a:r>
            <a:r>
              <a:rPr lang="cs-CZ" sz="2000" dirty="0" smtClean="0">
                <a:solidFill>
                  <a:srgbClr val="0033CC"/>
                </a:solidFill>
              </a:rPr>
              <a:t>certifikátů databáze TARIC CZ.</a:t>
            </a: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Změna lhůt pro ověřování deklarace o původu </a:t>
            </a:r>
            <a:r>
              <a:rPr lang="cs-CZ" sz="2000" i="1" dirty="0" smtClean="0">
                <a:solidFill>
                  <a:srgbClr val="0033CC"/>
                </a:solidFill>
              </a:rPr>
              <a:t>(čl. 109 IA).</a:t>
            </a: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rgbClr val="0033CC"/>
                </a:solidFill>
              </a:rPr>
              <a:t>Dále </a:t>
            </a:r>
            <a:r>
              <a:rPr lang="cs-CZ" sz="2000" i="1" dirty="0" smtClean="0">
                <a:solidFill>
                  <a:srgbClr val="0033CC"/>
                </a:solidFill>
              </a:rPr>
              <a:t>čl</a:t>
            </a:r>
            <a:r>
              <a:rPr lang="cs-CZ" sz="2000" i="1" dirty="0">
                <a:solidFill>
                  <a:srgbClr val="0033CC"/>
                </a:solidFill>
              </a:rPr>
              <a:t>. 81 IA </a:t>
            </a:r>
            <a:r>
              <a:rPr lang="cs-CZ" sz="2000" dirty="0">
                <a:solidFill>
                  <a:srgbClr val="0033CC"/>
                </a:solidFill>
              </a:rPr>
              <a:t>stanovuje datum použitelnosti některých ustanovení s ohledem na vstup v platnost </a:t>
            </a:r>
            <a:r>
              <a:rPr lang="cs-CZ" sz="2000" dirty="0" smtClean="0">
                <a:solidFill>
                  <a:srgbClr val="0033CC"/>
                </a:solidFill>
              </a:rPr>
              <a:t>REX.</a:t>
            </a:r>
            <a:endParaRPr lang="cs-CZ" sz="2000" dirty="0">
              <a:solidFill>
                <a:srgbClr val="0033CC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Všeobecný systém preferencí  </a:t>
            </a:r>
          </a:p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Systém registrovaných vývozců (REX)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922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368000"/>
            <a:ext cx="8640000" cy="4914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</a:pPr>
            <a:r>
              <a:rPr lang="cs-CZ" sz="2000" b="1" dirty="0" smtClean="0">
                <a:solidFill>
                  <a:srgbClr val="0033CC"/>
                </a:solidFill>
              </a:rPr>
              <a:t>Schválený vývozce </a:t>
            </a:r>
          </a:p>
          <a:p>
            <a:pPr marL="3429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Žádat </a:t>
            </a:r>
            <a:r>
              <a:rPr lang="cs-CZ" sz="2000" dirty="0">
                <a:solidFill>
                  <a:srgbClr val="0033CC"/>
                </a:solidFill>
              </a:rPr>
              <a:t>mohou pouze vývozci usazení na celním území </a:t>
            </a:r>
            <a:r>
              <a:rPr lang="cs-CZ" sz="2000" dirty="0" smtClean="0">
                <a:solidFill>
                  <a:srgbClr val="0033CC"/>
                </a:solidFill>
              </a:rPr>
              <a:t>Unie </a:t>
            </a:r>
            <a:r>
              <a:rPr lang="cs-CZ" sz="2000" i="1" dirty="0">
                <a:solidFill>
                  <a:srgbClr val="0033CC"/>
                </a:solidFill>
              </a:rPr>
              <a:t>(čl. 67 IA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</a:p>
          <a:p>
            <a:pPr marL="3429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rgbClr val="0033CC"/>
                </a:solidFill>
              </a:rPr>
              <a:t>Vývozce, který často vyváží zboží z jiného členského státu, než ve kterém je usazen, již nemusí mít </a:t>
            </a:r>
            <a:r>
              <a:rPr lang="cs-CZ" sz="2000" b="1" dirty="0">
                <a:solidFill>
                  <a:srgbClr val="0033CC"/>
                </a:solidFill>
              </a:rPr>
              <a:t>rozšířené</a:t>
            </a:r>
            <a:r>
              <a:rPr lang="cs-CZ" sz="2000" dirty="0">
                <a:solidFill>
                  <a:srgbClr val="0033CC"/>
                </a:solidFill>
              </a:rPr>
              <a:t> povolení od celních orgánů k potvrzování preferenčního původu zboží. V těchto případech, kdy vývozce vyváží zboží z jiného členského státu, prokazování preferenčního původu zboží se bude provádět pouze na základě povolení schváleného vývozce. </a:t>
            </a:r>
            <a:r>
              <a:rPr lang="cs-CZ" sz="2000" i="1" dirty="0">
                <a:solidFill>
                  <a:srgbClr val="0033CC"/>
                </a:solidFill>
              </a:rPr>
              <a:t>(čl. 8 nařízení Rady (ES) č. </a:t>
            </a:r>
            <a:r>
              <a:rPr lang="cs-CZ" sz="2000" i="1">
                <a:solidFill>
                  <a:srgbClr val="0033CC"/>
                </a:solidFill>
              </a:rPr>
              <a:t>1207/2001 – zrušen) </a:t>
            </a:r>
          </a:p>
          <a:p>
            <a:pPr marL="3429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smtClean="0">
                <a:solidFill>
                  <a:srgbClr val="0033CC"/>
                </a:solidFill>
              </a:rPr>
              <a:t>Elektronický </a:t>
            </a:r>
            <a:r>
              <a:rPr lang="cs-CZ" sz="2000" dirty="0">
                <a:solidFill>
                  <a:srgbClr val="0033CC"/>
                </a:solidFill>
              </a:rPr>
              <a:t>systém </a:t>
            </a:r>
            <a:r>
              <a:rPr lang="cs-CZ" sz="2000" dirty="0" smtClean="0">
                <a:solidFill>
                  <a:srgbClr val="0033CC"/>
                </a:solidFill>
              </a:rPr>
              <a:t>pro </a:t>
            </a:r>
            <a:r>
              <a:rPr lang="cs-CZ" sz="2000" dirty="0">
                <a:solidFill>
                  <a:srgbClr val="0033CC"/>
                </a:solidFill>
              </a:rPr>
              <a:t>výměnu a uchování informací pro žádosti a rozhodnutí se nepoužije na rozhodnutí související s povoleními schválených </a:t>
            </a:r>
            <a:r>
              <a:rPr lang="cs-CZ" sz="2000" dirty="0" smtClean="0">
                <a:solidFill>
                  <a:srgbClr val="0033CC"/>
                </a:solidFill>
              </a:rPr>
              <a:t>vývozců </a:t>
            </a:r>
            <a:r>
              <a:rPr lang="cs-CZ" sz="2000" i="1" dirty="0">
                <a:solidFill>
                  <a:srgbClr val="0033CC"/>
                </a:solidFill>
              </a:rPr>
              <a:t>(čl. 67 IA).</a:t>
            </a:r>
          </a:p>
          <a:p>
            <a:pPr marL="3429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Povolení schváleného vývozce vystavená před 1. 5. 2016 zůstávají </a:t>
            </a:r>
            <a:r>
              <a:rPr lang="cs-CZ" sz="2000" dirty="0">
                <a:solidFill>
                  <a:srgbClr val="0033CC"/>
                </a:solidFill>
              </a:rPr>
              <a:t>v platnosti - opětovné posouzení povolení k 1. 5. 2016 se neuplatní na povolení schválených vývozců dle článků 97v a 117 nařízení (EHS) č. </a:t>
            </a:r>
            <a:r>
              <a:rPr lang="cs-CZ" sz="2000" dirty="0" smtClean="0">
                <a:solidFill>
                  <a:srgbClr val="0033CC"/>
                </a:solidFill>
              </a:rPr>
              <a:t>2454/93 </a:t>
            </a:r>
            <a:r>
              <a:rPr lang="cs-CZ" sz="2000" i="1" dirty="0">
                <a:solidFill>
                  <a:srgbClr val="0033CC"/>
                </a:solidFill>
              </a:rPr>
              <a:t>(čl. 250 - 251 DA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endParaRPr lang="cs-CZ" sz="2000" i="1" dirty="0">
              <a:solidFill>
                <a:srgbClr val="0033CC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Schválený vývozce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85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 prezentace - paveza. celni unie- cs-new">
  <a:themeElements>
    <a:clrScheme name="Vlastní 2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0070C0"/>
      </a:hlink>
      <a:folHlink>
        <a:srgbClr val="00B0F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C00C44ECC25EF4F858E9CF346A5B538" ma:contentTypeVersion="6" ma:contentTypeDescription="Vytvořit nový dokument" ma:contentTypeScope="" ma:versionID="d276602acc216135e8012917a9d3a4d6">
  <xsd:schema xmlns:xsd="http://www.w3.org/2001/XMLSchema" xmlns:xs="http://www.w3.org/2001/XMLSchema" xmlns:p="http://schemas.microsoft.com/office/2006/metadata/properties" xmlns:ns2="c4bec177-60c4-411a-90a7-292ae9d4be26" targetNamespace="http://schemas.microsoft.com/office/2006/metadata/properties" ma:root="true" ma:fieldsID="a353227eb7ec46d6ae4ee77d44da955d" ns2:_="">
    <xsd:import namespace="c4bec177-60c4-411a-90a7-292ae9d4be26"/>
    <xsd:element name="properties">
      <xsd:complexType>
        <xsd:sequence>
          <xsd:element name="documentManagement">
            <xsd:complexType>
              <xsd:all>
                <xsd:element ref="ns2:Popi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ec177-60c4-411a-90a7-292ae9d4be26" elementFormDefault="qualified">
    <xsd:import namespace="http://schemas.microsoft.com/office/2006/documentManagement/types"/>
    <xsd:import namespace="http://schemas.microsoft.com/office/infopath/2007/PartnerControls"/>
    <xsd:element name="Popis" ma:index="4" nillable="true" ma:displayName="Popis" ma:internalName="Popis" ma:readOnly="fals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Typ obsahu" ma:readOnly="true"/>
        <xsd:element ref="dc:title" minOccurs="0" maxOccurs="1" ma:index="3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opis xmlns="c4bec177-60c4-411a-90a7-292ae9d4be2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2C59A9-DDD9-4291-A9AA-F44F1AECEC06}"/>
</file>

<file path=customXml/itemProps2.xml><?xml version="1.0" encoding="utf-8"?>
<ds:datastoreItem xmlns:ds="http://schemas.openxmlformats.org/officeDocument/2006/customXml" ds:itemID="{09AEE6CC-1675-4773-B463-F7F2DD143FAC}"/>
</file>

<file path=customXml/itemProps3.xml><?xml version="1.0" encoding="utf-8"?>
<ds:datastoreItem xmlns:ds="http://schemas.openxmlformats.org/officeDocument/2006/customXml" ds:itemID="{E68EED04-133F-49A0-92DE-1C4CF5C755D0}"/>
</file>

<file path=docProps/app.xml><?xml version="1.0" encoding="utf-8"?>
<Properties xmlns="http://schemas.openxmlformats.org/officeDocument/2006/extended-properties" xmlns:vt="http://schemas.openxmlformats.org/officeDocument/2006/docPropsVTypes">
  <Template>Šablona prezentace - paveza. celni unie- cs-new</Template>
  <TotalTime>2174</TotalTime>
  <Words>1499</Words>
  <Application>Microsoft Office PowerPoint</Application>
  <PresentationFormat>Předvádění na obrazovce (4:3)</PresentationFormat>
  <Paragraphs>96</Paragraphs>
  <Slides>12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Georgia</vt:lpstr>
      <vt:lpstr>MS Reference Sans Serif</vt:lpstr>
      <vt:lpstr>Wingdings</vt:lpstr>
      <vt:lpstr>Šablona prezentace - paveza. celni unie- cs-new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            Nejedná se o právně závazný akt.</vt:lpstr>
    </vt:vector>
  </TitlesOfParts>
  <Company>GRC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Původ zboží podle UCC, UCC DA, UCC IA</dc:title>
  <dc:creator>u027070</dc:creator>
  <cp:lastModifiedBy>Štaffa Martin Ing.</cp:lastModifiedBy>
  <cp:revision>222</cp:revision>
  <cp:lastPrinted>2015-11-10T12:53:47Z</cp:lastPrinted>
  <dcterms:created xsi:type="dcterms:W3CDTF">2012-10-19T08:12:03Z</dcterms:created>
  <dcterms:modified xsi:type="dcterms:W3CDTF">2016-05-24T13:57:38Z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0x0101003C00C44ECC25EF4F858E9CF346A5B538</vt:lpwstr>
  </property>
  <property fmtid="{D5CDD505-2E9C-101B-9397-08002B2CF9AE}" pid="3" name="Order">
    <vt:r8>13800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</Properties>
</file>